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323" r:id="rId4"/>
    <p:sldId id="258" r:id="rId5"/>
    <p:sldId id="324" r:id="rId6"/>
    <p:sldId id="337" r:id="rId7"/>
    <p:sldId id="283" r:id="rId8"/>
    <p:sldId id="282" r:id="rId9"/>
    <p:sldId id="284" r:id="rId10"/>
    <p:sldId id="285" r:id="rId11"/>
    <p:sldId id="286" r:id="rId12"/>
    <p:sldId id="287" r:id="rId13"/>
    <p:sldId id="288" r:id="rId14"/>
    <p:sldId id="289" r:id="rId15"/>
    <p:sldId id="290" r:id="rId16"/>
    <p:sldId id="291" r:id="rId17"/>
    <p:sldId id="292" r:id="rId18"/>
    <p:sldId id="293" r:id="rId19"/>
    <p:sldId id="295" r:id="rId20"/>
    <p:sldId id="294" r:id="rId21"/>
    <p:sldId id="296" r:id="rId22"/>
    <p:sldId id="297" r:id="rId23"/>
    <p:sldId id="298" r:id="rId24"/>
    <p:sldId id="299" r:id="rId25"/>
    <p:sldId id="303" r:id="rId26"/>
    <p:sldId id="304" r:id="rId27"/>
    <p:sldId id="305" r:id="rId28"/>
    <p:sldId id="311" r:id="rId29"/>
    <p:sldId id="316" r:id="rId30"/>
    <p:sldId id="318" r:id="rId31"/>
    <p:sldId id="319" r:id="rId32"/>
    <p:sldId id="320" r:id="rId33"/>
    <p:sldId id="321" r:id="rId34"/>
    <p:sldId id="313" r:id="rId35"/>
    <p:sldId id="322" r:id="rId36"/>
    <p:sldId id="326" r:id="rId37"/>
    <p:sldId id="327" r:id="rId38"/>
    <p:sldId id="328" r:id="rId39"/>
    <p:sldId id="329" r:id="rId40"/>
    <p:sldId id="315" r:id="rId41"/>
    <p:sldId id="330" r:id="rId42"/>
    <p:sldId id="331" r:id="rId43"/>
    <p:sldId id="332" r:id="rId44"/>
    <p:sldId id="334" r:id="rId45"/>
    <p:sldId id="335" r:id="rId46"/>
    <p:sldId id="333" r:id="rId47"/>
    <p:sldId id="273" r:id="rId48"/>
    <p:sldId id="336" r:id="rId49"/>
    <p:sldId id="271" r:id="rId50"/>
    <p:sldId id="269" r:id="rId51"/>
    <p:sldId id="27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eesh tanneru" initials="Ht" lastIdx="1" clrIdx="0">
    <p:extLst>
      <p:ext uri="{19B8F6BF-5375-455C-9EA6-DF929625EA0E}">
        <p15:presenceInfo xmlns:p15="http://schemas.microsoft.com/office/powerpoint/2012/main" userId="df4ab84c6ca2a4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D183D5-5BFA-4CC3-A0F0-D8DEF64C0BDC}" v="6" dt="2020-05-05T04:06:56.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11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43C8-3E68-4190-B8DC-B45B46BD86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D2B71B-8219-413B-B1F2-0B76CF21EE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4913A9-90CC-47F4-901D-45200D659F4F}"/>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5" name="Footer Placeholder 4">
            <a:extLst>
              <a:ext uri="{FF2B5EF4-FFF2-40B4-BE49-F238E27FC236}">
                <a16:creationId xmlns:a16="http://schemas.microsoft.com/office/drawing/2014/main" id="{33B48E38-C6FE-46A5-8254-5CF5CB680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DAEC0-2F94-4C50-B6DF-FC7EC325DDB4}"/>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3096236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F80F5-73A9-4B98-A2EF-4F7DDF6957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C48A5C-2AF8-42D9-9B8A-262DCC9056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33504-0859-40C1-99B0-7D66AFFCE50A}"/>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5" name="Footer Placeholder 4">
            <a:extLst>
              <a:ext uri="{FF2B5EF4-FFF2-40B4-BE49-F238E27FC236}">
                <a16:creationId xmlns:a16="http://schemas.microsoft.com/office/drawing/2014/main" id="{8D42C6FC-48A1-40D4-B349-3EE602E9C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2AB090-6BF3-45F2-B153-A9D7B4170346}"/>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371193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439CE5-9DD3-447C-80DD-607EBD68C5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6407CE-FEF5-4346-AE56-7DFACAA24E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40842-098C-47BB-8199-A5254FC5FE01}"/>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5" name="Footer Placeholder 4">
            <a:extLst>
              <a:ext uri="{FF2B5EF4-FFF2-40B4-BE49-F238E27FC236}">
                <a16:creationId xmlns:a16="http://schemas.microsoft.com/office/drawing/2014/main" id="{C45AB6AD-0281-40BC-8C63-022FD4723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77546-CE8B-46AC-8427-B299FB992D05}"/>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261189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83E7-C65B-409F-9557-0FCB4B0FC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A9979-C15C-4B55-9649-C36A6B340B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60C24-49AA-4FAD-B32A-96C4438EDE95}"/>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5" name="Footer Placeholder 4">
            <a:extLst>
              <a:ext uri="{FF2B5EF4-FFF2-40B4-BE49-F238E27FC236}">
                <a16:creationId xmlns:a16="http://schemas.microsoft.com/office/drawing/2014/main" id="{10F7C1AB-EA64-4F02-B9C8-3DAE0E7ED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4919B-F5A6-48E1-B208-7171AB528028}"/>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2937291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7274-6446-4D5E-9999-6273EFC1EB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8366A6-AC20-4FFC-97CF-917D49707F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7742F1-4847-41DA-9A92-58AC7A3154B9}"/>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5" name="Footer Placeholder 4">
            <a:extLst>
              <a:ext uri="{FF2B5EF4-FFF2-40B4-BE49-F238E27FC236}">
                <a16:creationId xmlns:a16="http://schemas.microsoft.com/office/drawing/2014/main" id="{9F26B9C0-03F1-49DE-9088-C0E65BF66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C4929-EAA7-47D8-A7D5-819A52759F6D}"/>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431736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08869-A9C2-4321-A7A0-2C3C6AB62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605A0-F04C-4DBC-B71E-DAA402B559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D5FA38-70F1-401F-85D8-9E092403F5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6FC03C-38E0-4F6D-9809-8F03B4777625}"/>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6" name="Footer Placeholder 5">
            <a:extLst>
              <a:ext uri="{FF2B5EF4-FFF2-40B4-BE49-F238E27FC236}">
                <a16:creationId xmlns:a16="http://schemas.microsoft.com/office/drawing/2014/main" id="{F217F094-40AF-4F45-9430-7844ACF22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ABED1A-394F-4B60-B14E-9AE6E43802B8}"/>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21310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2520-12E8-48F4-A11E-6CA190E00B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133AC4-C581-4D93-9A8D-6DCA2FEED9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5D3F67-4CB0-42C4-A3E8-843085BEAA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0986E4-E7F8-4978-BD54-6C2F8AAAD5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6EDC1D-4CF7-4811-B9EC-83315E0F25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8F0621-B60B-4886-B397-0FF9C8D755C7}"/>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8" name="Footer Placeholder 7">
            <a:extLst>
              <a:ext uri="{FF2B5EF4-FFF2-40B4-BE49-F238E27FC236}">
                <a16:creationId xmlns:a16="http://schemas.microsoft.com/office/drawing/2014/main" id="{F7ABCB0E-621B-4223-B42B-723B1899A2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CEAAFC-E814-4ED9-9750-E0B3D5BADCDF}"/>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1999467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F25E-C36D-403A-93F7-83015189BE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4184C7-3145-420F-A564-2DD559D9B687}"/>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4" name="Footer Placeholder 3">
            <a:extLst>
              <a:ext uri="{FF2B5EF4-FFF2-40B4-BE49-F238E27FC236}">
                <a16:creationId xmlns:a16="http://schemas.microsoft.com/office/drawing/2014/main" id="{04A0E95D-5E5C-4991-9F8B-2E684DB9A6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1F1A32-A56A-435E-AE58-9A5E406AEE45}"/>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505243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D9FC17-C10F-4BDA-B351-39087FEB3B1C}"/>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3" name="Footer Placeholder 2">
            <a:extLst>
              <a:ext uri="{FF2B5EF4-FFF2-40B4-BE49-F238E27FC236}">
                <a16:creationId xmlns:a16="http://schemas.microsoft.com/office/drawing/2014/main" id="{163FD603-FB86-4BFD-8542-CD6651E002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3E031A-3930-44CB-A855-BD24368081FE}"/>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2298223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B6D8-0C5A-4212-BC41-BE87F9E868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50607A-2BD6-4141-BC21-EA2CF25AA7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AA2F9D-0AE4-4227-870D-ED8B3B306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7722F-3DCF-4CC2-B4B6-62191F234141}"/>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6" name="Footer Placeholder 5">
            <a:extLst>
              <a:ext uri="{FF2B5EF4-FFF2-40B4-BE49-F238E27FC236}">
                <a16:creationId xmlns:a16="http://schemas.microsoft.com/office/drawing/2014/main" id="{D1C86F5E-628B-48D0-B685-4D86898D2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1713B7-B445-407E-8409-9FEB88783E7D}"/>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84750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14AF-2C47-474A-B685-3D2A18567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4E2768-2A6D-4FE3-AF73-E2067EB501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A153F7-554E-47CC-B5E4-8534B05C5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B980E-8AEF-4B18-8EB8-960366875278}"/>
              </a:ext>
            </a:extLst>
          </p:cNvPr>
          <p:cNvSpPr>
            <a:spLocks noGrp="1"/>
          </p:cNvSpPr>
          <p:nvPr>
            <p:ph type="dt" sz="half" idx="10"/>
          </p:nvPr>
        </p:nvSpPr>
        <p:spPr/>
        <p:txBody>
          <a:bodyPr/>
          <a:lstStyle/>
          <a:p>
            <a:fld id="{9566D038-4906-4D95-A132-A14D1074B0EA}" type="datetimeFigureOut">
              <a:rPr lang="en-US" smtClean="0"/>
              <a:t>5/4/2020</a:t>
            </a:fld>
            <a:endParaRPr lang="en-US"/>
          </a:p>
        </p:txBody>
      </p:sp>
      <p:sp>
        <p:nvSpPr>
          <p:cNvPr id="6" name="Footer Placeholder 5">
            <a:extLst>
              <a:ext uri="{FF2B5EF4-FFF2-40B4-BE49-F238E27FC236}">
                <a16:creationId xmlns:a16="http://schemas.microsoft.com/office/drawing/2014/main" id="{25BAE7C5-8F80-4635-B120-FC8CEE467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20496-0420-4717-ACC3-4006E0D3A785}"/>
              </a:ext>
            </a:extLst>
          </p:cNvPr>
          <p:cNvSpPr>
            <a:spLocks noGrp="1"/>
          </p:cNvSpPr>
          <p:nvPr>
            <p:ph type="sldNum" sz="quarter" idx="12"/>
          </p:nvPr>
        </p:nvSpPr>
        <p:spPr/>
        <p:txBody>
          <a:bodyPr/>
          <a:lstStyle/>
          <a:p>
            <a:fld id="{420353EA-A8CD-4D6D-A3AC-540B0B79FBA7}" type="slidenum">
              <a:rPr lang="en-US" smtClean="0"/>
              <a:t>‹#›</a:t>
            </a:fld>
            <a:endParaRPr lang="en-US"/>
          </a:p>
        </p:txBody>
      </p:sp>
    </p:spTree>
    <p:extLst>
      <p:ext uri="{BB962C8B-B14F-4D97-AF65-F5344CB8AC3E}">
        <p14:creationId xmlns:p14="http://schemas.microsoft.com/office/powerpoint/2010/main" val="195194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17D54C-57AE-454A-A052-649D488CF0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83AFB9-18EB-4B94-AD53-006B944C79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DD613-C2B5-4ECD-BB40-2D1D98FE3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6D038-4906-4D95-A132-A14D1074B0EA}" type="datetimeFigureOut">
              <a:rPr lang="en-US" smtClean="0"/>
              <a:t>5/4/2020</a:t>
            </a:fld>
            <a:endParaRPr lang="en-US"/>
          </a:p>
        </p:txBody>
      </p:sp>
      <p:sp>
        <p:nvSpPr>
          <p:cNvPr id="5" name="Footer Placeholder 4">
            <a:extLst>
              <a:ext uri="{FF2B5EF4-FFF2-40B4-BE49-F238E27FC236}">
                <a16:creationId xmlns:a16="http://schemas.microsoft.com/office/drawing/2014/main" id="{740E11AC-874E-4CC0-88B7-808BB2014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166F6-9B56-4471-8C6D-968060A2D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0353EA-A8CD-4D6D-A3AC-540B0B79FBA7}" type="slidenum">
              <a:rPr lang="en-US" smtClean="0"/>
              <a:t>‹#›</a:t>
            </a:fld>
            <a:endParaRPr lang="en-US"/>
          </a:p>
        </p:txBody>
      </p:sp>
    </p:spTree>
    <p:extLst>
      <p:ext uri="{BB962C8B-B14F-4D97-AF65-F5344CB8AC3E}">
        <p14:creationId xmlns:p14="http://schemas.microsoft.com/office/powerpoint/2010/main" val="428623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52.15.100.16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vishnuvardhanmanne/Cloud_Computing" TargetMode="External"/><Relationship Id="rId2" Type="http://schemas.openxmlformats.org/officeDocument/2006/relationships/hyperlink" Target="https://trello.com/b/GGRdqDg3/epidemic-diseas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EB31-D437-41B1-9219-259E91EA516E}"/>
              </a:ext>
            </a:extLst>
          </p:cNvPr>
          <p:cNvSpPr>
            <a:spLocks noGrp="1"/>
          </p:cNvSpPr>
          <p:nvPr>
            <p:ph type="ctrTitle"/>
          </p:nvPr>
        </p:nvSpPr>
        <p:spPr>
          <a:xfrm>
            <a:off x="1524000" y="1122363"/>
            <a:ext cx="9144000" cy="944562"/>
          </a:xfrm>
        </p:spPr>
        <p:txBody>
          <a:bodyPr>
            <a:normAutofit fontScale="90000"/>
          </a:bodyPr>
          <a:lstStyle/>
          <a:p>
            <a:r>
              <a:rPr lang="en-US" sz="5000" b="1" dirty="0">
                <a:latin typeface="Times New Roman" panose="02020603050405020304" pitchFamily="18" charset="0"/>
                <a:cs typeface="Times New Roman" panose="02020603050405020304" pitchFamily="18" charset="0"/>
              </a:rPr>
              <a:t>Data Analysis on Epidemic Diseases</a:t>
            </a:r>
          </a:p>
        </p:txBody>
      </p:sp>
      <p:sp>
        <p:nvSpPr>
          <p:cNvPr id="3" name="Subtitle 2">
            <a:extLst>
              <a:ext uri="{FF2B5EF4-FFF2-40B4-BE49-F238E27FC236}">
                <a16:creationId xmlns:a16="http://schemas.microsoft.com/office/drawing/2014/main" id="{61290575-B64B-429E-A66D-8936F96CDEA0}"/>
              </a:ext>
            </a:extLst>
          </p:cNvPr>
          <p:cNvSpPr>
            <a:spLocks noGrp="1"/>
          </p:cNvSpPr>
          <p:nvPr>
            <p:ph type="subTitle" idx="1"/>
          </p:nvPr>
        </p:nvSpPr>
        <p:spPr>
          <a:xfrm>
            <a:off x="6517758" y="3804055"/>
            <a:ext cx="4150242" cy="2133599"/>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Team:</a:t>
            </a:r>
          </a:p>
          <a:p>
            <a:pPr algn="just"/>
            <a:r>
              <a:rPr lang="en-US" dirty="0">
                <a:latin typeface="Times New Roman" panose="02020603050405020304" pitchFamily="18" charset="0"/>
                <a:cs typeface="Times New Roman" panose="02020603050405020304" pitchFamily="18" charset="0"/>
              </a:rPr>
              <a:t>Vishnu Vardhan Reddy Manne</a:t>
            </a:r>
          </a:p>
          <a:p>
            <a:pPr algn="just"/>
            <a:r>
              <a:rPr lang="en-US" dirty="0" err="1">
                <a:latin typeface="Times New Roman" panose="02020603050405020304" pitchFamily="18" charset="0"/>
                <a:cs typeface="Times New Roman" panose="02020603050405020304" pitchFamily="18" charset="0"/>
              </a:rPr>
              <a:t>Vandith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Thotla</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Sai </a:t>
            </a:r>
            <a:r>
              <a:rPr lang="en-US" dirty="0" err="1">
                <a:latin typeface="Times New Roman" panose="02020603050405020304" pitchFamily="18" charset="0"/>
                <a:cs typeface="Times New Roman" panose="02020603050405020304" pitchFamily="18" charset="0"/>
              </a:rPr>
              <a:t>Haneesh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Tanneru</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Sai </a:t>
            </a:r>
            <a:r>
              <a:rPr lang="en-US" dirty="0" err="1">
                <a:latin typeface="Times New Roman" panose="02020603050405020304" pitchFamily="18" charset="0"/>
                <a:cs typeface="Times New Roman" panose="02020603050405020304" pitchFamily="18" charset="0"/>
              </a:rPr>
              <a:t>Jaswanth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Gattidi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849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A94D-40FB-445D-8ACE-BD4329782B2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Active Cases Over Date</a:t>
            </a:r>
          </a:p>
        </p:txBody>
      </p:sp>
      <p:pic>
        <p:nvPicPr>
          <p:cNvPr id="4" name="Content Placeholder 3">
            <a:extLst>
              <a:ext uri="{FF2B5EF4-FFF2-40B4-BE49-F238E27FC236}">
                <a16:creationId xmlns:a16="http://schemas.microsoft.com/office/drawing/2014/main" id="{5F91815D-4224-48A0-A583-6C6F0E34AB60}"/>
              </a:ext>
            </a:extLst>
          </p:cNvPr>
          <p:cNvPicPr>
            <a:picLocks noGrp="1" noChangeAspect="1"/>
          </p:cNvPicPr>
          <p:nvPr>
            <p:ph idx="1"/>
          </p:nvPr>
        </p:nvPicPr>
        <p:blipFill>
          <a:blip r:embed="rId2"/>
          <a:stretch>
            <a:fillRect/>
          </a:stretch>
        </p:blipFill>
        <p:spPr>
          <a:xfrm>
            <a:off x="838200" y="1841588"/>
            <a:ext cx="10515600" cy="4319412"/>
          </a:xfrm>
          <a:prstGeom prst="rect">
            <a:avLst/>
          </a:prstGeom>
        </p:spPr>
      </p:pic>
    </p:spTree>
    <p:extLst>
      <p:ext uri="{BB962C8B-B14F-4D97-AF65-F5344CB8AC3E}">
        <p14:creationId xmlns:p14="http://schemas.microsoft.com/office/powerpoint/2010/main" val="739047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BAF5-CEE2-45E9-BD1B-E226C309C3AC}"/>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Closed Cases Over Date</a:t>
            </a:r>
          </a:p>
        </p:txBody>
      </p:sp>
      <p:pic>
        <p:nvPicPr>
          <p:cNvPr id="4" name="Content Placeholder 3">
            <a:extLst>
              <a:ext uri="{FF2B5EF4-FFF2-40B4-BE49-F238E27FC236}">
                <a16:creationId xmlns:a16="http://schemas.microsoft.com/office/drawing/2014/main" id="{E85E9D9F-95ED-4EEA-8FE8-B8606EE7EB02}"/>
              </a:ext>
            </a:extLst>
          </p:cNvPr>
          <p:cNvPicPr>
            <a:picLocks noGrp="1" noChangeAspect="1"/>
          </p:cNvPicPr>
          <p:nvPr>
            <p:ph idx="1"/>
          </p:nvPr>
        </p:nvPicPr>
        <p:blipFill>
          <a:blip r:embed="rId2"/>
          <a:stretch>
            <a:fillRect/>
          </a:stretch>
        </p:blipFill>
        <p:spPr>
          <a:xfrm>
            <a:off x="890587" y="1843881"/>
            <a:ext cx="10410825" cy="4314825"/>
          </a:xfrm>
          <a:prstGeom prst="rect">
            <a:avLst/>
          </a:prstGeom>
        </p:spPr>
      </p:pic>
    </p:spTree>
    <p:extLst>
      <p:ext uri="{BB962C8B-B14F-4D97-AF65-F5344CB8AC3E}">
        <p14:creationId xmlns:p14="http://schemas.microsoft.com/office/powerpoint/2010/main" val="356649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7B04-1972-4C51-9A35-4A8BEA4B0CDC}"/>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Weekly analysis of Confirmed, Death and Recovered Cases</a:t>
            </a:r>
          </a:p>
        </p:txBody>
      </p:sp>
      <p:sp>
        <p:nvSpPr>
          <p:cNvPr id="3" name="Content Placeholder 2">
            <a:extLst>
              <a:ext uri="{FF2B5EF4-FFF2-40B4-BE49-F238E27FC236}">
                <a16:creationId xmlns:a16="http://schemas.microsoft.com/office/drawing/2014/main" id="{53CE0CDE-B28E-4216-8A11-BA8666C8AAB2}"/>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Here, Confirmed Cases - Blue curve, Recovered Cases – Orange Curve, Death Cases – Green.</a:t>
            </a:r>
          </a:p>
          <a:p>
            <a:endParaRPr lang="en-US" dirty="0"/>
          </a:p>
        </p:txBody>
      </p:sp>
      <p:pic>
        <p:nvPicPr>
          <p:cNvPr id="5" name="Picture 4">
            <a:extLst>
              <a:ext uri="{FF2B5EF4-FFF2-40B4-BE49-F238E27FC236}">
                <a16:creationId xmlns:a16="http://schemas.microsoft.com/office/drawing/2014/main" id="{DDF351E3-F309-4E66-9CD7-AF0C2D02930F}"/>
              </a:ext>
            </a:extLst>
          </p:cNvPr>
          <p:cNvPicPr>
            <a:picLocks noChangeAspect="1"/>
          </p:cNvPicPr>
          <p:nvPr/>
        </p:nvPicPr>
        <p:blipFill>
          <a:blip r:embed="rId2"/>
          <a:stretch>
            <a:fillRect/>
          </a:stretch>
        </p:blipFill>
        <p:spPr>
          <a:xfrm>
            <a:off x="838200" y="2667000"/>
            <a:ext cx="8105775" cy="3644900"/>
          </a:xfrm>
          <a:prstGeom prst="rect">
            <a:avLst/>
          </a:prstGeom>
        </p:spPr>
      </p:pic>
    </p:spTree>
    <p:extLst>
      <p:ext uri="{BB962C8B-B14F-4D97-AF65-F5344CB8AC3E}">
        <p14:creationId xmlns:p14="http://schemas.microsoft.com/office/powerpoint/2010/main" val="353399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799C-87CA-43E3-A84F-CD2A6132B9DF}"/>
              </a:ext>
            </a:extLst>
          </p:cNvPr>
          <p:cNvSpPr>
            <a:spLocks noGrp="1"/>
          </p:cNvSpPr>
          <p:nvPr>
            <p:ph type="title"/>
          </p:nvPr>
        </p:nvSpPr>
        <p:spPr>
          <a:xfrm>
            <a:off x="838200" y="365125"/>
            <a:ext cx="10629900" cy="1325563"/>
          </a:xfrm>
        </p:spPr>
        <p:txBody>
          <a:bodyPr>
            <a:normAutofit/>
          </a:bodyPr>
          <a:lstStyle/>
          <a:p>
            <a:r>
              <a:rPr lang="en-US" sz="3200" b="1" dirty="0">
                <a:latin typeface="Times New Roman" panose="02020603050405020304" pitchFamily="18" charset="0"/>
                <a:cs typeface="Times New Roman" panose="02020603050405020304" pitchFamily="18" charset="0"/>
              </a:rPr>
              <a:t>Weekly increase in Number of Confirmed and Death Cases</a:t>
            </a:r>
          </a:p>
        </p:txBody>
      </p:sp>
      <p:pic>
        <p:nvPicPr>
          <p:cNvPr id="4" name="Content Placeholder 3">
            <a:extLst>
              <a:ext uri="{FF2B5EF4-FFF2-40B4-BE49-F238E27FC236}">
                <a16:creationId xmlns:a16="http://schemas.microsoft.com/office/drawing/2014/main" id="{EAF402C9-861B-48ED-95FB-423772B98CA1}"/>
              </a:ext>
            </a:extLst>
          </p:cNvPr>
          <p:cNvPicPr>
            <a:picLocks noGrp="1" noChangeAspect="1"/>
          </p:cNvPicPr>
          <p:nvPr>
            <p:ph idx="1"/>
          </p:nvPr>
        </p:nvPicPr>
        <p:blipFill>
          <a:blip r:embed="rId2"/>
          <a:stretch>
            <a:fillRect/>
          </a:stretch>
        </p:blipFill>
        <p:spPr>
          <a:xfrm>
            <a:off x="838200" y="2133868"/>
            <a:ext cx="10515600" cy="3734851"/>
          </a:xfrm>
          <a:prstGeom prst="rect">
            <a:avLst/>
          </a:prstGeom>
        </p:spPr>
      </p:pic>
    </p:spTree>
    <p:extLst>
      <p:ext uri="{BB962C8B-B14F-4D97-AF65-F5344CB8AC3E}">
        <p14:creationId xmlns:p14="http://schemas.microsoft.com/office/powerpoint/2010/main" val="571046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66DD-4068-4046-9E2A-BB31F060D6E1}"/>
              </a:ext>
            </a:extLst>
          </p:cNvPr>
          <p:cNvSpPr>
            <a:spLocks noGrp="1"/>
          </p:cNvSpPr>
          <p:nvPr>
            <p:ph type="title"/>
          </p:nvPr>
        </p:nvSpPr>
        <p:spPr>
          <a:xfrm>
            <a:off x="838199" y="101309"/>
            <a:ext cx="11353801" cy="1186654"/>
          </a:xfrm>
        </p:spPr>
        <p:txBody>
          <a:bodyPr>
            <a:normAutofit/>
          </a:bodyPr>
          <a:lstStyle/>
          <a:p>
            <a:r>
              <a:rPr lang="en-US" sz="3200" b="1" dirty="0">
                <a:latin typeface="Times New Roman" panose="02020603050405020304" pitchFamily="18" charset="0"/>
                <a:cs typeface="Times New Roman" panose="02020603050405020304" pitchFamily="18" charset="0"/>
              </a:rPr>
              <a:t>Countries with highest Confirmed, Death and Recovered Cases</a:t>
            </a:r>
          </a:p>
        </p:txBody>
      </p:sp>
      <p:pic>
        <p:nvPicPr>
          <p:cNvPr id="4" name="Content Placeholder 3" descr="A screenshot of a cell phone&#10;&#10;Description automatically generated">
            <a:extLst>
              <a:ext uri="{FF2B5EF4-FFF2-40B4-BE49-F238E27FC236}">
                <a16:creationId xmlns:a16="http://schemas.microsoft.com/office/drawing/2014/main" id="{D36D08BA-567C-4FD2-9B25-8175BCFB0813}"/>
              </a:ext>
            </a:extLst>
          </p:cNvPr>
          <p:cNvPicPr>
            <a:picLocks noGrp="1" noChangeAspect="1"/>
          </p:cNvPicPr>
          <p:nvPr>
            <p:ph idx="1"/>
          </p:nvPr>
        </p:nvPicPr>
        <p:blipFill>
          <a:blip r:embed="rId2"/>
          <a:stretch>
            <a:fillRect/>
          </a:stretch>
        </p:blipFill>
        <p:spPr>
          <a:xfrm>
            <a:off x="3293615" y="1287963"/>
            <a:ext cx="4873841" cy="1712797"/>
          </a:xfrm>
          <a:prstGeom prst="rect">
            <a:avLst/>
          </a:prstGeom>
        </p:spPr>
      </p:pic>
      <p:pic>
        <p:nvPicPr>
          <p:cNvPr id="5" name="Picture 4">
            <a:extLst>
              <a:ext uri="{FF2B5EF4-FFF2-40B4-BE49-F238E27FC236}">
                <a16:creationId xmlns:a16="http://schemas.microsoft.com/office/drawing/2014/main" id="{2FA0A047-BB6C-4933-8D6D-571D89D99963}"/>
              </a:ext>
            </a:extLst>
          </p:cNvPr>
          <p:cNvPicPr>
            <a:picLocks noChangeAspect="1"/>
          </p:cNvPicPr>
          <p:nvPr/>
        </p:nvPicPr>
        <p:blipFill>
          <a:blip r:embed="rId3"/>
          <a:stretch>
            <a:fillRect/>
          </a:stretch>
        </p:blipFill>
        <p:spPr>
          <a:xfrm>
            <a:off x="3293615" y="3067199"/>
            <a:ext cx="4873841" cy="1712797"/>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44200CC-E7E2-4CD4-AEF2-6B9868591B68}"/>
              </a:ext>
            </a:extLst>
          </p:cNvPr>
          <p:cNvPicPr>
            <a:picLocks noChangeAspect="1"/>
          </p:cNvPicPr>
          <p:nvPr/>
        </p:nvPicPr>
        <p:blipFill>
          <a:blip r:embed="rId4"/>
          <a:stretch>
            <a:fillRect/>
          </a:stretch>
        </p:blipFill>
        <p:spPr>
          <a:xfrm>
            <a:off x="3293615" y="4775347"/>
            <a:ext cx="4873841" cy="1589380"/>
          </a:xfrm>
          <a:prstGeom prst="rect">
            <a:avLst/>
          </a:prstGeom>
        </p:spPr>
      </p:pic>
    </p:spTree>
    <p:extLst>
      <p:ext uri="{BB962C8B-B14F-4D97-AF65-F5344CB8AC3E}">
        <p14:creationId xmlns:p14="http://schemas.microsoft.com/office/powerpoint/2010/main" val="104742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55A4-407E-42EB-A1DB-AB8FE871ADB1}"/>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Countries with Highest and Lowest Death Rates</a:t>
            </a:r>
          </a:p>
        </p:txBody>
      </p:sp>
      <p:pic>
        <p:nvPicPr>
          <p:cNvPr id="4" name="Content Placeholder 3">
            <a:extLst>
              <a:ext uri="{FF2B5EF4-FFF2-40B4-BE49-F238E27FC236}">
                <a16:creationId xmlns:a16="http://schemas.microsoft.com/office/drawing/2014/main" id="{AB792E6E-0AA9-4894-9A73-FB0577A7A4CD}"/>
              </a:ext>
            </a:extLst>
          </p:cNvPr>
          <p:cNvPicPr>
            <a:picLocks noGrp="1" noChangeAspect="1"/>
          </p:cNvPicPr>
          <p:nvPr>
            <p:ph idx="1"/>
          </p:nvPr>
        </p:nvPicPr>
        <p:blipFill>
          <a:blip r:embed="rId2"/>
          <a:stretch>
            <a:fillRect/>
          </a:stretch>
        </p:blipFill>
        <p:spPr>
          <a:xfrm>
            <a:off x="1357311" y="1690688"/>
            <a:ext cx="5033963" cy="3867150"/>
          </a:xfrm>
          <a:prstGeom prst="rect">
            <a:avLst/>
          </a:prstGeom>
        </p:spPr>
      </p:pic>
      <p:pic>
        <p:nvPicPr>
          <p:cNvPr id="5" name="Picture 4">
            <a:extLst>
              <a:ext uri="{FF2B5EF4-FFF2-40B4-BE49-F238E27FC236}">
                <a16:creationId xmlns:a16="http://schemas.microsoft.com/office/drawing/2014/main" id="{DBBBC7FA-AD10-4A03-85E4-4DDE5ED72C48}"/>
              </a:ext>
            </a:extLst>
          </p:cNvPr>
          <p:cNvPicPr>
            <a:picLocks noChangeAspect="1"/>
          </p:cNvPicPr>
          <p:nvPr/>
        </p:nvPicPr>
        <p:blipFill>
          <a:blip r:embed="rId3"/>
          <a:stretch>
            <a:fillRect/>
          </a:stretch>
        </p:blipFill>
        <p:spPr>
          <a:xfrm>
            <a:off x="6248399" y="1690688"/>
            <a:ext cx="5400675" cy="3867149"/>
          </a:xfrm>
          <a:prstGeom prst="rect">
            <a:avLst/>
          </a:prstGeom>
        </p:spPr>
      </p:pic>
    </p:spTree>
    <p:extLst>
      <p:ext uri="{BB962C8B-B14F-4D97-AF65-F5344CB8AC3E}">
        <p14:creationId xmlns:p14="http://schemas.microsoft.com/office/powerpoint/2010/main" val="2515717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AC70-92F4-4503-AA73-A395C0ED064F}"/>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Evolution of Cases in the world over time</a:t>
            </a:r>
          </a:p>
        </p:txBody>
      </p:sp>
      <p:pic>
        <p:nvPicPr>
          <p:cNvPr id="4" name="Content Placeholder 3">
            <a:extLst>
              <a:ext uri="{FF2B5EF4-FFF2-40B4-BE49-F238E27FC236}">
                <a16:creationId xmlns:a16="http://schemas.microsoft.com/office/drawing/2014/main" id="{CD6DEA79-6B02-48C8-86F5-279B1CC245D8}"/>
              </a:ext>
            </a:extLst>
          </p:cNvPr>
          <p:cNvPicPr>
            <a:picLocks noGrp="1" noChangeAspect="1"/>
          </p:cNvPicPr>
          <p:nvPr>
            <p:ph idx="1"/>
          </p:nvPr>
        </p:nvPicPr>
        <p:blipFill>
          <a:blip r:embed="rId2"/>
          <a:stretch>
            <a:fillRect/>
          </a:stretch>
        </p:blipFill>
        <p:spPr>
          <a:xfrm>
            <a:off x="838201" y="1825625"/>
            <a:ext cx="9867899" cy="4351338"/>
          </a:xfrm>
          <a:prstGeom prst="rect">
            <a:avLst/>
          </a:prstGeom>
        </p:spPr>
      </p:pic>
    </p:spTree>
    <p:extLst>
      <p:ext uri="{BB962C8B-B14F-4D97-AF65-F5344CB8AC3E}">
        <p14:creationId xmlns:p14="http://schemas.microsoft.com/office/powerpoint/2010/main" val="2480394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Evolution of Cases in USA</a:t>
            </a: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number of Cases are still increasing Rapidly.</a:t>
            </a:r>
          </a:p>
          <a:p>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1668A09-39C2-441C-AABD-4EE4DDB43FBD}"/>
              </a:ext>
            </a:extLst>
          </p:cNvPr>
          <p:cNvPicPr>
            <a:picLocks noChangeAspect="1"/>
          </p:cNvPicPr>
          <p:nvPr/>
        </p:nvPicPr>
        <p:blipFill>
          <a:blip r:embed="rId2"/>
          <a:stretch>
            <a:fillRect/>
          </a:stretch>
        </p:blipFill>
        <p:spPr>
          <a:xfrm>
            <a:off x="838201" y="2181225"/>
            <a:ext cx="9687316" cy="3848100"/>
          </a:xfrm>
          <a:prstGeom prst="rect">
            <a:avLst/>
          </a:prstGeom>
        </p:spPr>
      </p:pic>
    </p:spTree>
    <p:extLst>
      <p:ext uri="{BB962C8B-B14F-4D97-AF65-F5344CB8AC3E}">
        <p14:creationId xmlns:p14="http://schemas.microsoft.com/office/powerpoint/2010/main" val="369217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Evolution of Cases in India</a:t>
            </a: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r>
              <a:rPr lang="en-US" sz="2400" dirty="0">
                <a:latin typeface="Times New Roman" panose="02020603050405020304" pitchFamily="18" charset="0"/>
                <a:ea typeface="Tahoma" panose="020B0604030504040204" pitchFamily="34" charset="0"/>
                <a:cs typeface="Times New Roman" panose="02020603050405020304" pitchFamily="18" charset="0"/>
              </a:rPr>
              <a:t>There is a steady increase in Confirmed , Active and Death cases.</a:t>
            </a:r>
          </a:p>
          <a:p>
            <a:endParaRPr lang="en-US" dirty="0"/>
          </a:p>
        </p:txBody>
      </p:sp>
      <p:pic>
        <p:nvPicPr>
          <p:cNvPr id="4" name="Picture 3">
            <a:extLst>
              <a:ext uri="{FF2B5EF4-FFF2-40B4-BE49-F238E27FC236}">
                <a16:creationId xmlns:a16="http://schemas.microsoft.com/office/drawing/2014/main" id="{5FDB9418-14B4-4D6C-80AA-FB8CA9802E2E}"/>
              </a:ext>
            </a:extLst>
          </p:cNvPr>
          <p:cNvPicPr>
            <a:picLocks noChangeAspect="1"/>
          </p:cNvPicPr>
          <p:nvPr/>
        </p:nvPicPr>
        <p:blipFill>
          <a:blip r:embed="rId2"/>
          <a:stretch>
            <a:fillRect/>
          </a:stretch>
        </p:blipFill>
        <p:spPr>
          <a:xfrm>
            <a:off x="838200" y="2219325"/>
            <a:ext cx="9618133" cy="4092576"/>
          </a:xfrm>
          <a:prstGeom prst="rect">
            <a:avLst/>
          </a:prstGeom>
        </p:spPr>
      </p:pic>
    </p:spTree>
    <p:extLst>
      <p:ext uri="{BB962C8B-B14F-4D97-AF65-F5344CB8AC3E}">
        <p14:creationId xmlns:p14="http://schemas.microsoft.com/office/powerpoint/2010/main" val="170738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Evolution of Cases in China</a:t>
            </a: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Confirmed , Death Cases and Death Rate stay flat since early March.</a:t>
            </a:r>
          </a:p>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DC135A17-6874-48AF-8412-8F87CF8C2513}"/>
              </a:ext>
            </a:extLst>
          </p:cNvPr>
          <p:cNvPicPr>
            <a:picLocks noChangeAspect="1"/>
          </p:cNvPicPr>
          <p:nvPr/>
        </p:nvPicPr>
        <p:blipFill>
          <a:blip r:embed="rId2"/>
          <a:stretch>
            <a:fillRect/>
          </a:stretch>
        </p:blipFill>
        <p:spPr>
          <a:xfrm>
            <a:off x="838200" y="2247900"/>
            <a:ext cx="9453935" cy="3929063"/>
          </a:xfrm>
          <a:prstGeom prst="rect">
            <a:avLst/>
          </a:prstGeom>
        </p:spPr>
      </p:pic>
    </p:spTree>
    <p:extLst>
      <p:ext uri="{BB962C8B-B14F-4D97-AF65-F5344CB8AC3E}">
        <p14:creationId xmlns:p14="http://schemas.microsoft.com/office/powerpoint/2010/main" val="315205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FD1C-F958-466D-893F-005C8FCAE13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1FFE8FB9-944E-42C8-9AC7-5043E19AAA55}"/>
              </a:ext>
            </a:extLst>
          </p:cNvPr>
          <p:cNvSpPr>
            <a:spLocks noGrp="1"/>
          </p:cNvSpPr>
          <p:nvPr>
            <p:ph idx="1"/>
          </p:nvPr>
        </p:nvSpPr>
        <p:spPr/>
        <p:txBody>
          <a:bodyPr>
            <a:normAutofit/>
          </a:bodyPr>
          <a:lstStyle/>
          <a:p>
            <a:r>
              <a:rPr lang="en-US" sz="2400" dirty="0"/>
              <a:t>Motivation/Background</a:t>
            </a:r>
          </a:p>
          <a:p>
            <a:r>
              <a:rPr lang="en-US" sz="2400" dirty="0"/>
              <a:t>Introduction</a:t>
            </a:r>
          </a:p>
          <a:p>
            <a:r>
              <a:rPr lang="en-US" sz="2400" dirty="0"/>
              <a:t>Implementation Environment</a:t>
            </a:r>
          </a:p>
          <a:p>
            <a:r>
              <a:rPr lang="en-US" sz="2400" dirty="0"/>
              <a:t>System Architecture</a:t>
            </a:r>
          </a:p>
          <a:p>
            <a:r>
              <a:rPr lang="en-US" sz="2400" dirty="0"/>
              <a:t>Visualization Outputs</a:t>
            </a:r>
          </a:p>
          <a:p>
            <a:r>
              <a:rPr lang="en-US" sz="2400" dirty="0"/>
              <a:t>Problems Tackled/Data Analyzed</a:t>
            </a:r>
          </a:p>
          <a:p>
            <a:r>
              <a:rPr lang="en-US" sz="2400" dirty="0"/>
              <a:t>Webpage</a:t>
            </a:r>
          </a:p>
          <a:p>
            <a:r>
              <a:rPr lang="en-US" sz="2400" dirty="0"/>
              <a:t>Cloud deployment</a:t>
            </a:r>
          </a:p>
          <a:p>
            <a:r>
              <a:rPr lang="en-US" sz="2400" dirty="0" err="1"/>
              <a:t>Github</a:t>
            </a:r>
            <a:r>
              <a:rPr lang="en-US" sz="2400" dirty="0"/>
              <a:t> and Trello board links</a:t>
            </a:r>
          </a:p>
        </p:txBody>
      </p:sp>
    </p:spTree>
    <p:extLst>
      <p:ext uri="{BB962C8B-B14F-4D97-AF65-F5344CB8AC3E}">
        <p14:creationId xmlns:p14="http://schemas.microsoft.com/office/powerpoint/2010/main" val="1238823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Evolution of Cases in Italy</a:t>
            </a: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The number of active cases are decreasing.</a:t>
            </a:r>
          </a:p>
          <a:p>
            <a:endParaRPr lang="en-US" dirty="0"/>
          </a:p>
        </p:txBody>
      </p:sp>
      <p:pic>
        <p:nvPicPr>
          <p:cNvPr id="4" name="Picture 3">
            <a:extLst>
              <a:ext uri="{FF2B5EF4-FFF2-40B4-BE49-F238E27FC236}">
                <a16:creationId xmlns:a16="http://schemas.microsoft.com/office/drawing/2014/main" id="{7703D693-F0DD-4833-9F97-7C0F52252323}"/>
              </a:ext>
            </a:extLst>
          </p:cNvPr>
          <p:cNvPicPr>
            <a:picLocks noChangeAspect="1"/>
          </p:cNvPicPr>
          <p:nvPr/>
        </p:nvPicPr>
        <p:blipFill>
          <a:blip r:embed="rId2"/>
          <a:stretch>
            <a:fillRect/>
          </a:stretch>
        </p:blipFill>
        <p:spPr>
          <a:xfrm>
            <a:off x="838201" y="2305050"/>
            <a:ext cx="9509390" cy="3800475"/>
          </a:xfrm>
          <a:prstGeom prst="rect">
            <a:avLst/>
          </a:prstGeom>
        </p:spPr>
      </p:pic>
    </p:spTree>
    <p:extLst>
      <p:ext uri="{BB962C8B-B14F-4D97-AF65-F5344CB8AC3E}">
        <p14:creationId xmlns:p14="http://schemas.microsoft.com/office/powerpoint/2010/main" val="187520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Comparison of Confirmed cases since first case</a:t>
            </a: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pPr marL="0" indent="0">
              <a:buNone/>
            </a:pP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E30B4FBF-6764-4889-8E3E-670884E17CD0}"/>
              </a:ext>
            </a:extLst>
          </p:cNvPr>
          <p:cNvPicPr>
            <a:picLocks noChangeAspect="1"/>
          </p:cNvPicPr>
          <p:nvPr/>
        </p:nvPicPr>
        <p:blipFill>
          <a:blip r:embed="rId2"/>
          <a:stretch>
            <a:fillRect/>
          </a:stretch>
        </p:blipFill>
        <p:spPr>
          <a:xfrm>
            <a:off x="838200" y="1571717"/>
            <a:ext cx="9982200" cy="4724400"/>
          </a:xfrm>
          <a:prstGeom prst="rect">
            <a:avLst/>
          </a:prstGeom>
        </p:spPr>
      </p:pic>
    </p:spTree>
    <p:extLst>
      <p:ext uri="{BB962C8B-B14F-4D97-AF65-F5344CB8AC3E}">
        <p14:creationId xmlns:p14="http://schemas.microsoft.com/office/powerpoint/2010/main" val="4071752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Comparison of Death cases since first case</a:t>
            </a: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pPr marL="0" indent="0">
              <a:buNone/>
            </a:pP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CE94FBE7-2031-43B9-9F2A-57A4C2669CC0}"/>
              </a:ext>
            </a:extLst>
          </p:cNvPr>
          <p:cNvPicPr>
            <a:picLocks noChangeAspect="1"/>
          </p:cNvPicPr>
          <p:nvPr/>
        </p:nvPicPr>
        <p:blipFill>
          <a:blip r:embed="rId2"/>
          <a:stretch>
            <a:fillRect/>
          </a:stretch>
        </p:blipFill>
        <p:spPr>
          <a:xfrm>
            <a:off x="838199" y="1447800"/>
            <a:ext cx="9848851" cy="4591050"/>
          </a:xfrm>
          <a:prstGeom prst="rect">
            <a:avLst/>
          </a:prstGeom>
        </p:spPr>
      </p:pic>
    </p:spTree>
    <p:extLst>
      <p:ext uri="{BB962C8B-B14F-4D97-AF65-F5344CB8AC3E}">
        <p14:creationId xmlns:p14="http://schemas.microsoft.com/office/powerpoint/2010/main" val="1466864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Trajectory of first 10 countries with confirmed cases</a:t>
            </a: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474BE85-68F7-4905-94DD-E1AAB066C9B1}"/>
              </a:ext>
            </a:extLst>
          </p:cNvPr>
          <p:cNvPicPr>
            <a:picLocks noChangeAspect="1"/>
          </p:cNvPicPr>
          <p:nvPr/>
        </p:nvPicPr>
        <p:blipFill>
          <a:blip r:embed="rId2"/>
          <a:stretch>
            <a:fillRect/>
          </a:stretch>
        </p:blipFill>
        <p:spPr>
          <a:xfrm>
            <a:off x="838200" y="1557338"/>
            <a:ext cx="10001250" cy="4619625"/>
          </a:xfrm>
          <a:prstGeom prst="rect">
            <a:avLst/>
          </a:prstGeom>
        </p:spPr>
      </p:pic>
    </p:spTree>
    <p:extLst>
      <p:ext uri="{BB962C8B-B14F-4D97-AF65-F5344CB8AC3E}">
        <p14:creationId xmlns:p14="http://schemas.microsoft.com/office/powerpoint/2010/main" val="1862830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fontScale="90000"/>
          </a:bodyPr>
          <a:lstStyle/>
          <a:p>
            <a:r>
              <a:rPr lang="en-US" sz="3600" b="1" dirty="0">
                <a:latin typeface="Times New Roman" panose="02020603050405020304" pitchFamily="18" charset="0"/>
                <a:cs typeface="Times New Roman" panose="02020603050405020304" pitchFamily="18" charset="0"/>
              </a:rPr>
              <a:t>Choropleth representation for Confirmed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9821B851-8A32-4F61-8341-C7732F937C8D}"/>
              </a:ext>
            </a:extLst>
          </p:cNvPr>
          <p:cNvPicPr/>
          <p:nvPr/>
        </p:nvPicPr>
        <p:blipFill rotWithShape="1">
          <a:blip r:embed="rId2"/>
          <a:srcRect t="10039" b="13005"/>
          <a:stretch/>
        </p:blipFill>
        <p:spPr bwMode="auto">
          <a:xfrm>
            <a:off x="1509203" y="1485901"/>
            <a:ext cx="9663621" cy="45529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8570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a:bodyPr>
          <a:lstStyle/>
          <a:p>
            <a:r>
              <a:rPr lang="en-US" sz="3200" b="1" dirty="0">
                <a:latin typeface="Times New Roman" panose="02020603050405020304" pitchFamily="18" charset="0"/>
                <a:cs typeface="Times New Roman" panose="02020603050405020304" pitchFamily="18" charset="0"/>
              </a:rPr>
              <a:t>Choropleth representation for Death cases Worldwide</a:t>
            </a:r>
            <a:br>
              <a:rPr lang="en-US" sz="3200"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6CE355DD-6335-42B6-B547-E0E4CE9B2057}"/>
              </a:ext>
            </a:extLst>
          </p:cNvPr>
          <p:cNvPicPr/>
          <p:nvPr/>
        </p:nvPicPr>
        <p:blipFill rotWithShape="1">
          <a:blip r:embed="rId2"/>
          <a:srcRect t="12906" b="10854"/>
          <a:stretch/>
        </p:blipFill>
        <p:spPr bwMode="auto">
          <a:xfrm>
            <a:off x="1409700" y="1524000"/>
            <a:ext cx="9553574" cy="4419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7053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fontScale="90000"/>
          </a:bodyPr>
          <a:lstStyle/>
          <a:p>
            <a:r>
              <a:rPr lang="en-US" sz="3600" b="1" dirty="0" err="1">
                <a:latin typeface="Times New Roman" panose="02020603050405020304" pitchFamily="18" charset="0"/>
                <a:cs typeface="Times New Roman" panose="02020603050405020304" pitchFamily="18" charset="0"/>
              </a:rPr>
              <a:t>Treemap</a:t>
            </a:r>
            <a:r>
              <a:rPr lang="en-US" sz="3600" b="1" dirty="0">
                <a:latin typeface="Times New Roman" panose="02020603050405020304" pitchFamily="18" charset="0"/>
                <a:cs typeface="Times New Roman" panose="02020603050405020304" pitchFamily="18" charset="0"/>
              </a:rPr>
              <a:t> representation for Confirmed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2ACA80C1-7097-4073-97E9-B9252807493C}"/>
              </a:ext>
            </a:extLst>
          </p:cNvPr>
          <p:cNvPicPr/>
          <p:nvPr/>
        </p:nvPicPr>
        <p:blipFill rotWithShape="1">
          <a:blip r:embed="rId2"/>
          <a:srcRect t="12906" b="15156"/>
          <a:stretch/>
        </p:blipFill>
        <p:spPr bwMode="auto">
          <a:xfrm>
            <a:off x="590551" y="1220787"/>
            <a:ext cx="10267950" cy="47990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0352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fontScale="90000"/>
          </a:bodyPr>
          <a:lstStyle/>
          <a:p>
            <a:r>
              <a:rPr lang="en-US" sz="3600" b="1" dirty="0" err="1">
                <a:latin typeface="Times New Roman" panose="02020603050405020304" pitchFamily="18" charset="0"/>
                <a:cs typeface="Times New Roman" panose="02020603050405020304" pitchFamily="18" charset="0"/>
              </a:rPr>
              <a:t>Treemap</a:t>
            </a:r>
            <a:r>
              <a:rPr lang="en-US" sz="3600" b="1" dirty="0">
                <a:latin typeface="Times New Roman" panose="02020603050405020304" pitchFamily="18" charset="0"/>
                <a:cs typeface="Times New Roman" panose="02020603050405020304" pitchFamily="18" charset="0"/>
              </a:rPr>
              <a:t> representation for Confirmed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E0C88A8-F6BE-43F0-A99B-A9F9EFCA334F}"/>
              </a:ext>
            </a:extLst>
          </p:cNvPr>
          <p:cNvPicPr/>
          <p:nvPr/>
        </p:nvPicPr>
        <p:blipFill rotWithShape="1">
          <a:blip r:embed="rId2"/>
          <a:srcRect t="11853" b="19772"/>
          <a:stretch/>
        </p:blipFill>
        <p:spPr bwMode="auto">
          <a:xfrm>
            <a:off x="723900" y="1085851"/>
            <a:ext cx="10515600" cy="47910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0471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food, table&#10;&#10;Description automatically generated">
            <a:extLst>
              <a:ext uri="{FF2B5EF4-FFF2-40B4-BE49-F238E27FC236}">
                <a16:creationId xmlns:a16="http://schemas.microsoft.com/office/drawing/2014/main" id="{CB45D2A1-382A-4461-9622-85BDFACA19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30" t="9091" r="126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4E268-7D47-403B-A1F8-FB8C1C3E4FE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dirty="0"/>
              <a:t>EBOLA Analysis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80108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CCF9-145F-4734-80FE-16A39820BCF8}"/>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Ebola Analysis</a:t>
            </a:r>
          </a:p>
        </p:txBody>
      </p:sp>
      <p:sp>
        <p:nvSpPr>
          <p:cNvPr id="3" name="Content Placeholder 2">
            <a:extLst>
              <a:ext uri="{FF2B5EF4-FFF2-40B4-BE49-F238E27FC236}">
                <a16:creationId xmlns:a16="http://schemas.microsoft.com/office/drawing/2014/main" id="{4FE600D2-ED67-4D58-A573-D6BDCC0B5A09}"/>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Ebola virus disease formerly known as Ebola hemorrhagic fever is a severe often fatal illness in humans.</a:t>
            </a:r>
          </a:p>
          <a:p>
            <a:pPr algn="just"/>
            <a:r>
              <a:rPr lang="en-US" sz="2400" dirty="0">
                <a:latin typeface="Times New Roman" panose="02020603050405020304" pitchFamily="18" charset="0"/>
                <a:cs typeface="Times New Roman" panose="02020603050405020304" pitchFamily="18" charset="0"/>
              </a:rPr>
              <a:t>The virus is transmitted to people from wild animals and spreads in the human population through human-to-human transmission.</a:t>
            </a:r>
          </a:p>
          <a:p>
            <a:pPr algn="just"/>
            <a:r>
              <a:rPr lang="en-US" sz="2400" dirty="0">
                <a:latin typeface="Times New Roman" panose="02020603050405020304" pitchFamily="18" charset="0"/>
                <a:cs typeface="Times New Roman" panose="02020603050405020304" pitchFamily="18" charset="0"/>
              </a:rPr>
              <a:t>The dataset is downloaded from Kaggle and it contains columns:[‘Country’ , ’Date’ , ’Number of suspected cases ’ , ’Number of probable cases’, ’Number of confirmed cases’,’ Number of suspected deaths ’,’ Number of probable deaths ’,’ Number of confirmed deaths ’].</a:t>
            </a:r>
          </a:p>
          <a:p>
            <a:r>
              <a:rPr lang="en-US" sz="2400" dirty="0">
                <a:latin typeface="Times New Roman" panose="02020603050405020304" pitchFamily="18" charset="0"/>
                <a:cs typeface="Times New Roman" panose="02020603050405020304" pitchFamily="18" charset="0"/>
              </a:rPr>
              <a:t>The data is read and grouped on the basis of Date and country.</a:t>
            </a:r>
          </a:p>
        </p:txBody>
      </p:sp>
    </p:spTree>
    <p:extLst>
      <p:ext uri="{BB962C8B-B14F-4D97-AF65-F5344CB8AC3E}">
        <p14:creationId xmlns:p14="http://schemas.microsoft.com/office/powerpoint/2010/main" val="1648649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A981D-636C-4A31-902D-7069942F2BB1}"/>
              </a:ext>
            </a:extLst>
          </p:cNvPr>
          <p:cNvSpPr>
            <a:spLocks noGrp="1"/>
          </p:cNvSpPr>
          <p:nvPr>
            <p:ph type="title"/>
          </p:nvPr>
        </p:nvSpPr>
        <p:spPr/>
        <p:txBody>
          <a:bodyPr>
            <a:normAutofit/>
          </a:bodyPr>
          <a:lstStyle/>
          <a:p>
            <a:r>
              <a:rPr lang="en-US" sz="4000" b="1" dirty="0">
                <a:latin typeface="Times New Roman" panose="02020603050405020304" pitchFamily="18" charset="0"/>
                <a:ea typeface="Tahoma" panose="020B0604030504040204" pitchFamily="34" charset="0"/>
                <a:cs typeface="Times New Roman" panose="02020603050405020304" pitchFamily="18" charset="0"/>
              </a:rPr>
              <a:t>Motivation/Background</a:t>
            </a:r>
          </a:p>
        </p:txBody>
      </p:sp>
      <p:sp>
        <p:nvSpPr>
          <p:cNvPr id="3" name="Content Placeholder 2">
            <a:extLst>
              <a:ext uri="{FF2B5EF4-FFF2-40B4-BE49-F238E27FC236}">
                <a16:creationId xmlns:a16="http://schemas.microsoft.com/office/drawing/2014/main" id="{1CA2467D-B92E-4E8C-8C95-2C54F62FF69A}"/>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There is an undeniable concern internationally with respect to the reality about the rising Novel coronavirus (2019‐nCoV) as an overall general wellbeing risk.</a:t>
            </a:r>
          </a:p>
          <a:p>
            <a:pPr algn="just"/>
            <a:r>
              <a:rPr lang="en-US" sz="2400" dirty="0">
                <a:latin typeface="Times New Roman" panose="02020603050405020304" pitchFamily="18" charset="0"/>
                <a:cs typeface="Times New Roman" panose="02020603050405020304" pitchFamily="18" charset="0"/>
              </a:rPr>
              <a:t>The ongoing flare-up of pneumonia in Wuhan, China, caused by the SARS‐CoV‐2 accentuates the significance of analyzing the epidemiological data of this novel virus and foreseeing their dangers of tainting individuals all around the world.</a:t>
            </a:r>
          </a:p>
          <a:p>
            <a:pPr algn="just"/>
            <a:r>
              <a:rPr lang="en-US" sz="2400" dirty="0">
                <a:latin typeface="Times New Roman" panose="02020603050405020304" pitchFamily="18" charset="0"/>
                <a:cs typeface="Times New Roman" panose="02020603050405020304" pitchFamily="18" charset="0"/>
              </a:rPr>
              <a:t>As this outbreak advances, the epidemiological information are expected to manage the situation’s awareness and mediation methodologies.</a:t>
            </a:r>
          </a:p>
          <a:p>
            <a:pPr algn="just"/>
            <a:r>
              <a:rPr lang="en-US" sz="2400" dirty="0">
                <a:latin typeface="Times New Roman" panose="02020603050405020304" pitchFamily="18" charset="0"/>
                <a:cs typeface="Times New Roman" panose="02020603050405020304" pitchFamily="18" charset="0"/>
              </a:rPr>
              <a:t>In this project, we present a push to compile, analyze and visualize epidemiological outbreak information.</a:t>
            </a:r>
            <a:endParaRPr lang="en-IN"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87169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fontScale="90000"/>
          </a:bodyPr>
          <a:lstStyle/>
          <a:p>
            <a:r>
              <a:rPr lang="en-US" sz="3600" b="1" dirty="0">
                <a:latin typeface="Times New Roman" panose="02020603050405020304" pitchFamily="18" charset="0"/>
                <a:cs typeface="Times New Roman" panose="02020603050405020304" pitchFamily="18" charset="0"/>
              </a:rPr>
              <a:t>Choropleth representation for Confirmed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F689A1BD-452E-4FBD-9D5C-A56100979E9D}"/>
              </a:ext>
            </a:extLst>
          </p:cNvPr>
          <p:cNvPicPr/>
          <p:nvPr/>
        </p:nvPicPr>
        <p:blipFill rotWithShape="1">
          <a:blip r:embed="rId2"/>
          <a:srcRect t="13623" b="14439"/>
          <a:stretch/>
        </p:blipFill>
        <p:spPr bwMode="auto">
          <a:xfrm>
            <a:off x="409575" y="1419225"/>
            <a:ext cx="11191875" cy="46481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898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a:bodyPr>
          <a:lstStyle/>
          <a:p>
            <a:r>
              <a:rPr lang="en-US" sz="3200" b="1" dirty="0">
                <a:latin typeface="Times New Roman" panose="02020603050405020304" pitchFamily="18" charset="0"/>
                <a:cs typeface="Times New Roman" panose="02020603050405020304" pitchFamily="18" charset="0"/>
              </a:rPr>
              <a:t>Choropleth representation for Death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92E650EC-696C-4F52-88C3-133F1E9EFE53}"/>
              </a:ext>
            </a:extLst>
          </p:cNvPr>
          <p:cNvPicPr/>
          <p:nvPr/>
        </p:nvPicPr>
        <p:blipFill rotWithShape="1">
          <a:blip r:embed="rId2"/>
          <a:srcRect t="12667" b="14917"/>
          <a:stretch/>
        </p:blipFill>
        <p:spPr bwMode="auto">
          <a:xfrm>
            <a:off x="581025" y="1238251"/>
            <a:ext cx="10648950" cy="49387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4025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fontScale="90000"/>
          </a:bodyPr>
          <a:lstStyle/>
          <a:p>
            <a:r>
              <a:rPr lang="en-US" sz="3600" b="1" dirty="0" err="1">
                <a:latin typeface="Times New Roman" panose="02020603050405020304" pitchFamily="18" charset="0"/>
                <a:cs typeface="Times New Roman" panose="02020603050405020304" pitchFamily="18" charset="0"/>
              </a:rPr>
              <a:t>Treemap</a:t>
            </a:r>
            <a:r>
              <a:rPr lang="en-US" sz="3600" b="1" dirty="0">
                <a:latin typeface="Times New Roman" panose="02020603050405020304" pitchFamily="18" charset="0"/>
                <a:cs typeface="Times New Roman" panose="02020603050405020304" pitchFamily="18" charset="0"/>
              </a:rPr>
              <a:t> representation for Confirmed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2E51B6B0-39C2-4384-81EC-CACBDA4C65CA}"/>
              </a:ext>
            </a:extLst>
          </p:cNvPr>
          <p:cNvPicPr/>
          <p:nvPr/>
        </p:nvPicPr>
        <p:blipFill rotWithShape="1">
          <a:blip r:embed="rId2"/>
          <a:srcRect t="12189" b="15156"/>
          <a:stretch/>
        </p:blipFill>
        <p:spPr bwMode="auto">
          <a:xfrm>
            <a:off x="838199" y="1409701"/>
            <a:ext cx="10067926" cy="46577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3892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fontScale="90000"/>
          </a:bodyPr>
          <a:lstStyle/>
          <a:p>
            <a:r>
              <a:rPr lang="en-US" sz="3600" b="1" dirty="0" err="1">
                <a:latin typeface="Times New Roman" panose="02020603050405020304" pitchFamily="18" charset="0"/>
                <a:cs typeface="Times New Roman" panose="02020603050405020304" pitchFamily="18" charset="0"/>
              </a:rPr>
              <a:t>Treemap</a:t>
            </a:r>
            <a:r>
              <a:rPr lang="en-US" sz="3600" b="1" dirty="0">
                <a:latin typeface="Times New Roman" panose="02020603050405020304" pitchFamily="18" charset="0"/>
                <a:cs typeface="Times New Roman" panose="02020603050405020304" pitchFamily="18" charset="0"/>
              </a:rPr>
              <a:t> representation for Confirmed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078D3D82-613D-413A-BB4E-9B741FA9052F}"/>
              </a:ext>
            </a:extLst>
          </p:cNvPr>
          <p:cNvPicPr/>
          <p:nvPr/>
        </p:nvPicPr>
        <p:blipFill rotWithShape="1">
          <a:blip r:embed="rId2"/>
          <a:srcRect t="12428" b="14917"/>
          <a:stretch/>
        </p:blipFill>
        <p:spPr bwMode="auto">
          <a:xfrm>
            <a:off x="552450" y="1438275"/>
            <a:ext cx="10610850" cy="47386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0483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indoor, sitting, star, old&#10;&#10;Description automatically generated">
            <a:extLst>
              <a:ext uri="{FF2B5EF4-FFF2-40B4-BE49-F238E27FC236}">
                <a16:creationId xmlns:a16="http://schemas.microsoft.com/office/drawing/2014/main" id="{FC2FFA0D-8314-407B-8A48-E87A2477C9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2" t="34441" r="8600"/>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4E268-7D47-403B-A1F8-FB8C1C3E4FE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dirty="0"/>
              <a:t>SARS Analysis</a:t>
            </a: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33283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4B6D-9574-4CB4-AE0A-B5B2216F760F}"/>
              </a:ext>
            </a:extLst>
          </p:cNvPr>
          <p:cNvSpPr>
            <a:spLocks noGrp="1"/>
          </p:cNvSpPr>
          <p:nvPr>
            <p:ph type="title"/>
          </p:nvPr>
        </p:nvSpPr>
        <p:spPr/>
        <p:txBody>
          <a:bodyPr>
            <a:normAutofit/>
          </a:bodyPr>
          <a:lstStyle/>
          <a:p>
            <a:r>
              <a:rPr lang="en-US" sz="4000" b="1" dirty="0">
                <a:latin typeface="Times New Roman" panose="02020603050405020304" pitchFamily="18" charset="0"/>
                <a:ea typeface="Tahoma" panose="020B0604030504040204" pitchFamily="34" charset="0"/>
                <a:cs typeface="Times New Roman" panose="02020603050405020304" pitchFamily="18" charset="0"/>
              </a:rPr>
              <a:t>SARS Analysis</a:t>
            </a:r>
          </a:p>
        </p:txBody>
      </p:sp>
      <p:sp>
        <p:nvSpPr>
          <p:cNvPr id="3" name="Content Placeholder 2">
            <a:extLst>
              <a:ext uri="{FF2B5EF4-FFF2-40B4-BE49-F238E27FC236}">
                <a16:creationId xmlns:a16="http://schemas.microsoft.com/office/drawing/2014/main" id="{28D83060-790F-47D4-8B3A-0AC9C4566A2A}"/>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SARS is caused by a coronavirus, called SARS-coronavirus (SARS-</a:t>
            </a:r>
            <a:r>
              <a:rPr lang="en-US" sz="2400" dirty="0" err="1">
                <a:latin typeface="Times New Roman" panose="02020603050405020304" pitchFamily="18" charset="0"/>
                <a:cs typeface="Times New Roman" panose="02020603050405020304" pitchFamily="18" charset="0"/>
              </a:rPr>
              <a:t>CoV</a:t>
            </a:r>
            <a:r>
              <a:rPr lang="en-US" sz="2400" dirty="0">
                <a:latin typeface="Times New Roman" panose="02020603050405020304" pitchFamily="18" charset="0"/>
                <a:cs typeface="Times New Roman" panose="02020603050405020304" pitchFamily="18" charset="0"/>
              </a:rPr>
              <a:t>) similar on electron microscopy to animal coronaviruses. Coronaviruses are large, enveloped ribonucleic acid (RNA) viruses named after their corona- or crown-like surface projections observed on electron microscopy.</a:t>
            </a:r>
          </a:p>
          <a:p>
            <a:pPr algn="just"/>
            <a:r>
              <a:rPr lang="en-US" sz="2400" dirty="0">
                <a:latin typeface="Times New Roman" panose="02020603050405020304" pitchFamily="18" charset="0"/>
                <a:cs typeface="Times New Roman" panose="02020603050405020304" pitchFamily="18" charset="0"/>
              </a:rPr>
              <a:t>The dataset contains columns:[‘Country’ , ’Date’ , ’Number of cases ’ ,’ Number of deaths ’,’ Number of recovered’].</a:t>
            </a:r>
          </a:p>
          <a:p>
            <a:pPr algn="just"/>
            <a:r>
              <a:rPr lang="en-US" sz="2400" dirty="0">
                <a:latin typeface="Times New Roman" panose="02020603050405020304" pitchFamily="18" charset="0"/>
                <a:cs typeface="Times New Roman" panose="02020603050405020304" pitchFamily="18" charset="0"/>
              </a:rPr>
              <a:t>The data is read and grouped on the basis of Date and country.</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302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fontScale="90000"/>
          </a:bodyPr>
          <a:lstStyle/>
          <a:p>
            <a:r>
              <a:rPr lang="en-US" sz="3600" b="1" dirty="0">
                <a:latin typeface="Times New Roman" panose="02020603050405020304" pitchFamily="18" charset="0"/>
                <a:cs typeface="Times New Roman" panose="02020603050405020304" pitchFamily="18" charset="0"/>
              </a:rPr>
              <a:t>Choropleth representation for Confirmed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62D3EABC-1E34-4BAE-8271-1460C1F93ADF}"/>
              </a:ext>
            </a:extLst>
          </p:cNvPr>
          <p:cNvPicPr/>
          <p:nvPr/>
        </p:nvPicPr>
        <p:blipFill rotWithShape="1">
          <a:blip r:embed="rId2"/>
          <a:srcRect t="12667" b="14200"/>
          <a:stretch/>
        </p:blipFill>
        <p:spPr bwMode="auto">
          <a:xfrm>
            <a:off x="838199" y="1504950"/>
            <a:ext cx="9867901" cy="45910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0106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a:bodyPr>
          <a:lstStyle/>
          <a:p>
            <a:r>
              <a:rPr lang="en-US" sz="3200" b="1" dirty="0">
                <a:latin typeface="Times New Roman" panose="02020603050405020304" pitchFamily="18" charset="0"/>
                <a:cs typeface="Times New Roman" panose="02020603050405020304" pitchFamily="18" charset="0"/>
              </a:rPr>
              <a:t>Choropleth representation for Death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6013F74A-DE98-4266-B19F-4B01814A4177}"/>
              </a:ext>
            </a:extLst>
          </p:cNvPr>
          <p:cNvPicPr/>
          <p:nvPr/>
        </p:nvPicPr>
        <p:blipFill rotWithShape="1">
          <a:blip r:embed="rId2"/>
          <a:srcRect t="12667" b="14200"/>
          <a:stretch/>
        </p:blipFill>
        <p:spPr bwMode="auto">
          <a:xfrm>
            <a:off x="838199" y="1582737"/>
            <a:ext cx="9486901"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3316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fontScale="90000"/>
          </a:bodyPr>
          <a:lstStyle/>
          <a:p>
            <a:r>
              <a:rPr lang="en-US" sz="3600" b="1" dirty="0" err="1">
                <a:latin typeface="Times New Roman" panose="02020603050405020304" pitchFamily="18" charset="0"/>
                <a:cs typeface="Times New Roman" panose="02020603050405020304" pitchFamily="18" charset="0"/>
              </a:rPr>
              <a:t>Treemap</a:t>
            </a:r>
            <a:r>
              <a:rPr lang="en-US" sz="3600" b="1" dirty="0">
                <a:latin typeface="Times New Roman" panose="02020603050405020304" pitchFamily="18" charset="0"/>
                <a:cs typeface="Times New Roman" panose="02020603050405020304" pitchFamily="18" charset="0"/>
              </a:rPr>
              <a:t> representation for Confirmed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58E97914-2813-4204-BE0C-2F6263E27408}"/>
              </a:ext>
            </a:extLst>
          </p:cNvPr>
          <p:cNvPicPr/>
          <p:nvPr/>
        </p:nvPicPr>
        <p:blipFill rotWithShape="1">
          <a:blip r:embed="rId2"/>
          <a:srcRect t="11950" b="14200"/>
          <a:stretch/>
        </p:blipFill>
        <p:spPr bwMode="auto">
          <a:xfrm>
            <a:off x="571501" y="1323975"/>
            <a:ext cx="10677524" cy="48529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2916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58F-325C-443D-8770-FF7755383C36}"/>
              </a:ext>
            </a:extLst>
          </p:cNvPr>
          <p:cNvSpPr>
            <a:spLocks noGrp="1"/>
          </p:cNvSpPr>
          <p:nvPr>
            <p:ph type="title"/>
          </p:nvPr>
        </p:nvSpPr>
        <p:spPr>
          <a:xfrm>
            <a:off x="838199" y="365125"/>
            <a:ext cx="10871447" cy="1325563"/>
          </a:xfrm>
        </p:spPr>
        <p:txBody>
          <a:bodyPr>
            <a:normAutofit fontScale="90000"/>
          </a:bodyPr>
          <a:lstStyle/>
          <a:p>
            <a:r>
              <a:rPr lang="en-US" sz="3600" b="1" dirty="0" err="1">
                <a:latin typeface="Times New Roman" panose="02020603050405020304" pitchFamily="18" charset="0"/>
                <a:cs typeface="Times New Roman" panose="02020603050405020304" pitchFamily="18" charset="0"/>
              </a:rPr>
              <a:t>Treemap</a:t>
            </a:r>
            <a:r>
              <a:rPr lang="en-US" sz="3600" b="1" dirty="0">
                <a:latin typeface="Times New Roman" panose="02020603050405020304" pitchFamily="18" charset="0"/>
                <a:cs typeface="Times New Roman" panose="02020603050405020304" pitchFamily="18" charset="0"/>
              </a:rPr>
              <a:t> representation for Confirmed cases Worldwide</a:t>
            </a:r>
            <a:br>
              <a:rPr lang="en-US" dirty="0"/>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1AF753-5B4E-4D06-8587-5A2C5615424A}"/>
              </a:ext>
            </a:extLst>
          </p:cNvPr>
          <p:cNvSpPr>
            <a:spLocks noGrp="1"/>
          </p:cNvSpPr>
          <p:nvPr>
            <p:ph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DDAC2D7-93C9-402F-B6E7-E98218FA99BA}"/>
              </a:ext>
            </a:extLst>
          </p:cNvPr>
          <p:cNvPicPr/>
          <p:nvPr/>
        </p:nvPicPr>
        <p:blipFill rotWithShape="1">
          <a:blip r:embed="rId2"/>
          <a:srcRect t="12428" b="15634"/>
          <a:stretch/>
        </p:blipFill>
        <p:spPr bwMode="auto">
          <a:xfrm>
            <a:off x="838199" y="1162051"/>
            <a:ext cx="10163176" cy="50149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371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95560-2ED9-4A29-ABFC-A6F2C3305999}"/>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2942D0A-EADE-48BE-B825-BDEC3FF6EB2B}"/>
              </a:ext>
            </a:extLst>
          </p:cNvPr>
          <p:cNvSpPr>
            <a:spLocks noGrp="1"/>
          </p:cNvSpPr>
          <p:nvPr>
            <p:ph idx="1"/>
          </p:nvPr>
        </p:nvSpPr>
        <p:spPr>
          <a:xfrm>
            <a:off x="838199" y="1825625"/>
            <a:ext cx="11022367" cy="4351338"/>
          </a:xfrm>
        </p:spPr>
        <p:txBody>
          <a:bodyPr>
            <a:normAutofit/>
          </a:bodyPr>
          <a:lstStyle/>
          <a:p>
            <a:pPr algn="just"/>
            <a:r>
              <a:rPr lang="en-US" sz="2400" dirty="0">
                <a:latin typeface="Times New Roman" panose="02020603050405020304" pitchFamily="18" charset="0"/>
                <a:cs typeface="Times New Roman" panose="02020603050405020304" pitchFamily="18" charset="0"/>
              </a:rPr>
              <a:t>An epidemic is the rapid spread of disease to a large number of people in a given population within a short period of time.</a:t>
            </a:r>
          </a:p>
          <a:p>
            <a:pPr algn="just"/>
            <a:r>
              <a:rPr lang="en-US" sz="2400" dirty="0">
                <a:latin typeface="Times New Roman" panose="02020603050405020304" pitchFamily="18" charset="0"/>
                <a:cs typeface="Times New Roman" panose="02020603050405020304" pitchFamily="18" charset="0"/>
              </a:rPr>
              <a:t>In this project we are analyzing the data on epidemic diseases such as Covid-19,Ebola,SARS and H1N1 dependent on the several open datasets on 2019‐nCoV provided by the World Health Organization, Chinese Center for Disease Control and Prevention, Johns Hopkins University, National Health Commission, Kaggle and DXY.</a:t>
            </a:r>
          </a:p>
          <a:p>
            <a:pPr algn="just"/>
            <a:r>
              <a:rPr lang="en-US" sz="2400" dirty="0">
                <a:latin typeface="Times New Roman" panose="02020603050405020304" pitchFamily="18" charset="0"/>
                <a:cs typeface="Times New Roman" panose="02020603050405020304" pitchFamily="18" charset="0"/>
              </a:rPr>
              <a:t>An exploratory data analysis with visualizations has been made to comprehend the number of various cases reported (confirmed, death, and recovered) throughout the world. Overall, at the outset of an outbreak like this, it is crucial to provide information to start the evaluation necessary to comprehend the risks and start containment activities.</a:t>
            </a:r>
            <a:endParaRPr lang="en-IN" sz="2400"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10297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bird, brush, engine, clock&#10;&#10;Description automatically generated">
            <a:extLst>
              <a:ext uri="{FF2B5EF4-FFF2-40B4-BE49-F238E27FC236}">
                <a16:creationId xmlns:a16="http://schemas.microsoft.com/office/drawing/2014/main" id="{C843DD31-36AA-47C4-9BF9-ED745B4CFB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04" t="31673" r="5194" b="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4E268-7D47-403B-A1F8-FB8C1C3E4FE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dirty="0"/>
              <a:t>H1N1 Analysis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04460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DC78-632B-413F-9A34-7E5CBE364A41}"/>
              </a:ext>
            </a:extLst>
          </p:cNvPr>
          <p:cNvSpPr>
            <a:spLocks noGrp="1"/>
          </p:cNvSpPr>
          <p:nvPr>
            <p:ph type="title"/>
          </p:nvPr>
        </p:nvSpPr>
        <p:spPr>
          <a:xfrm>
            <a:off x="838199" y="365125"/>
            <a:ext cx="11128899" cy="1325563"/>
          </a:xfrm>
        </p:spPr>
        <p:txBody>
          <a:bodyPr>
            <a:normAutofit fontScale="90000"/>
          </a:bodyPr>
          <a:lstStyle/>
          <a:p>
            <a:r>
              <a:rPr lang="en-US" sz="3600" b="1" dirty="0" err="1">
                <a:latin typeface="Times New Roman" panose="02020603050405020304" pitchFamily="18" charset="0"/>
                <a:cs typeface="Times New Roman" panose="02020603050405020304" pitchFamily="18" charset="0"/>
              </a:rPr>
              <a:t>Treemap</a:t>
            </a:r>
            <a:r>
              <a:rPr lang="en-US" sz="3600" b="1" dirty="0">
                <a:latin typeface="Times New Roman" panose="02020603050405020304" pitchFamily="18" charset="0"/>
                <a:cs typeface="Times New Roman" panose="02020603050405020304" pitchFamily="18" charset="0"/>
              </a:rPr>
              <a:t> representation for Confirmed cases and Death cases</a:t>
            </a:r>
            <a:br>
              <a:rPr lang="en-US" sz="4000" dirty="0"/>
            </a:br>
            <a:endParaRPr lang="en-US" sz="4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8026041-6318-492B-946B-FFA5D5418EC7}"/>
              </a:ext>
            </a:extLst>
          </p:cNvPr>
          <p:cNvPicPr>
            <a:picLocks noGrp="1"/>
          </p:cNvPicPr>
          <p:nvPr>
            <p:ph idx="1"/>
          </p:nvPr>
        </p:nvPicPr>
        <p:blipFill rotWithShape="1">
          <a:blip r:embed="rId2"/>
          <a:srcRect t="9082"/>
          <a:stretch/>
        </p:blipFill>
        <p:spPr bwMode="auto">
          <a:xfrm>
            <a:off x="838199" y="1428750"/>
            <a:ext cx="10515601" cy="4676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8382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3669-4F89-4A96-90F6-F7F0517AEB3F}"/>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Comparison of different epidemics</a:t>
            </a:r>
          </a:p>
        </p:txBody>
      </p:sp>
      <p:sp>
        <p:nvSpPr>
          <p:cNvPr id="3" name="Content Placeholder 2">
            <a:extLst>
              <a:ext uri="{FF2B5EF4-FFF2-40B4-BE49-F238E27FC236}">
                <a16:creationId xmlns:a16="http://schemas.microsoft.com/office/drawing/2014/main" id="{56930EA1-0CDC-45F6-BD18-A0F4A70CD5E5}"/>
              </a:ext>
            </a:extLst>
          </p:cNvPr>
          <p:cNvSpPr>
            <a:spLocks noGrp="1"/>
          </p:cNvSpPr>
          <p:nvPr>
            <p:ph idx="1"/>
          </p:nvPr>
        </p:nvSpPr>
        <p:spPr/>
        <p:txBody>
          <a:bodyPr>
            <a:normAutofit/>
          </a:bodyPr>
          <a:lstStyle/>
          <a:p>
            <a:r>
              <a:rPr lang="en-US" sz="2400" dirty="0"/>
              <a:t>No of cases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2A6283E8-930F-45C7-B8A5-182B9D36B3A7}"/>
              </a:ext>
            </a:extLst>
          </p:cNvPr>
          <p:cNvPicPr/>
          <p:nvPr/>
        </p:nvPicPr>
        <p:blipFill rotWithShape="1">
          <a:blip r:embed="rId2"/>
          <a:srcRect t="12667" b="9421"/>
          <a:stretch/>
        </p:blipFill>
        <p:spPr bwMode="auto">
          <a:xfrm>
            <a:off x="771525" y="2186939"/>
            <a:ext cx="10353675" cy="38804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586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6F35-5BCC-417F-B99E-A1ADE8FE297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7C933BA-F2B5-4F03-AB58-B11522ADA062}"/>
              </a:ext>
            </a:extLst>
          </p:cNvPr>
          <p:cNvSpPr>
            <a:spLocks noGrp="1"/>
          </p:cNvSpPr>
          <p:nvPr>
            <p:ph idx="1"/>
          </p:nvPr>
        </p:nvSpPr>
        <p:spPr/>
        <p:txBody>
          <a:bodyPr>
            <a:normAutofit/>
          </a:bodyPr>
          <a:lstStyle/>
          <a:p>
            <a:r>
              <a:rPr lang="en-US" sz="2400" dirty="0"/>
              <a:t>No of Deaths</a:t>
            </a:r>
          </a:p>
          <a:p>
            <a:endParaRPr lang="en-US" sz="2400" dirty="0"/>
          </a:p>
          <a:p>
            <a:endParaRPr lang="en-US" sz="2400" dirty="0"/>
          </a:p>
          <a:p>
            <a:endParaRPr lang="en-US" sz="2400" dirty="0"/>
          </a:p>
          <a:p>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76091EFE-E7D0-416F-8B47-0B146DEE53D0}"/>
              </a:ext>
            </a:extLst>
          </p:cNvPr>
          <p:cNvPicPr/>
          <p:nvPr/>
        </p:nvPicPr>
        <p:blipFill rotWithShape="1">
          <a:blip r:embed="rId2"/>
          <a:srcRect t="13623" b="10376"/>
          <a:stretch/>
        </p:blipFill>
        <p:spPr bwMode="auto">
          <a:xfrm>
            <a:off x="419100" y="2217420"/>
            <a:ext cx="10934700" cy="35547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4931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2176-A39A-4F9C-9E34-E258E3DB2B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578F8D-AFBB-4BEF-AC29-A799814C8697}"/>
              </a:ext>
            </a:extLst>
          </p:cNvPr>
          <p:cNvSpPr>
            <a:spLocks noGrp="1"/>
          </p:cNvSpPr>
          <p:nvPr>
            <p:ph idx="1"/>
          </p:nvPr>
        </p:nvSpPr>
        <p:spPr/>
        <p:txBody>
          <a:bodyPr/>
          <a:lstStyle/>
          <a:p>
            <a:r>
              <a:rPr lang="en-US" sz="2400" dirty="0"/>
              <a:t>Mortality Rate</a:t>
            </a:r>
          </a:p>
          <a:p>
            <a:pPr marL="0" indent="0">
              <a:buNone/>
            </a:pPr>
            <a:endParaRPr lang="en-US" dirty="0"/>
          </a:p>
          <a:p>
            <a:endParaRPr lang="en-US" dirty="0"/>
          </a:p>
        </p:txBody>
      </p:sp>
      <p:pic>
        <p:nvPicPr>
          <p:cNvPr id="5" name="Picture 4">
            <a:extLst>
              <a:ext uri="{FF2B5EF4-FFF2-40B4-BE49-F238E27FC236}">
                <a16:creationId xmlns:a16="http://schemas.microsoft.com/office/drawing/2014/main" id="{62176718-9376-4DBF-8FF3-3E6E31F69739}"/>
              </a:ext>
            </a:extLst>
          </p:cNvPr>
          <p:cNvPicPr/>
          <p:nvPr/>
        </p:nvPicPr>
        <p:blipFill rotWithShape="1">
          <a:blip r:embed="rId2"/>
          <a:srcRect t="12189" b="10854"/>
          <a:stretch/>
        </p:blipFill>
        <p:spPr bwMode="auto">
          <a:xfrm>
            <a:off x="466725" y="2219324"/>
            <a:ext cx="10887075" cy="42005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9242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31B55-DFD6-4FEE-BCCA-090BDFE4D4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973C76-3631-4802-9C85-559A6D5ADD61}"/>
              </a:ext>
            </a:extLst>
          </p:cNvPr>
          <p:cNvSpPr>
            <a:spLocks noGrp="1"/>
          </p:cNvSpPr>
          <p:nvPr>
            <p:ph idx="1"/>
          </p:nvPr>
        </p:nvSpPr>
        <p:spPr/>
        <p:txBody>
          <a:bodyPr>
            <a:normAutofit/>
          </a:bodyPr>
          <a:lstStyle/>
          <a:p>
            <a:r>
              <a:rPr lang="en-US" sz="2400" dirty="0"/>
              <a:t>Number of Countries Affected</a:t>
            </a:r>
          </a:p>
          <a:p>
            <a:endParaRPr lang="en-US" sz="2400" dirty="0"/>
          </a:p>
        </p:txBody>
      </p:sp>
      <p:pic>
        <p:nvPicPr>
          <p:cNvPr id="4" name="Picture 3">
            <a:extLst>
              <a:ext uri="{FF2B5EF4-FFF2-40B4-BE49-F238E27FC236}">
                <a16:creationId xmlns:a16="http://schemas.microsoft.com/office/drawing/2014/main" id="{36AC808C-C3D3-456E-8F7D-730BDFB34928}"/>
              </a:ext>
            </a:extLst>
          </p:cNvPr>
          <p:cNvPicPr/>
          <p:nvPr/>
        </p:nvPicPr>
        <p:blipFill rotWithShape="1">
          <a:blip r:embed="rId2"/>
          <a:srcRect t="12667" b="4402"/>
          <a:stretch/>
        </p:blipFill>
        <p:spPr bwMode="auto">
          <a:xfrm>
            <a:off x="838199" y="2533650"/>
            <a:ext cx="10515599" cy="3643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85991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810F-C93A-45C8-A95E-DFF47FD91910}"/>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Problem Tackled/ Data Analyzed</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9C581E-A550-40F8-9702-23E6595F703D}"/>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Initially, as COVID-19 is an ongoing situation, for the its analysis we need to keep changing the data set (from the official websites) as the data keeps on updating. Now that we have came-up with this by automating the code, and it is now automatically updating the data for every 12 hours.</a:t>
            </a:r>
          </a:p>
          <a:p>
            <a:pPr algn="just"/>
            <a:r>
              <a:rPr lang="en-US" sz="2400" dirty="0">
                <a:latin typeface="Times New Roman" panose="02020603050405020304" pitchFamily="18" charset="0"/>
                <a:cs typeface="Times New Roman" panose="02020603050405020304" pitchFamily="18" charset="0"/>
              </a:rPr>
              <a:t>The datasets we have chosen to do the analysis contains null value’s so we have to perform exploratory data analysis(EDA) on all the datasets.</a:t>
            </a:r>
          </a:p>
          <a:p>
            <a:pPr algn="just"/>
            <a:r>
              <a:rPr lang="en-US" sz="2400" dirty="0">
                <a:latin typeface="Times New Roman" panose="02020603050405020304" pitchFamily="18" charset="0"/>
                <a:cs typeface="Times New Roman" panose="02020603050405020304" pitchFamily="18" charset="0"/>
              </a:rPr>
              <a:t>We did not found any available datasets for H1N1.</a:t>
            </a:r>
          </a:p>
          <a:p>
            <a:pPr marL="0" indent="0">
              <a:buNone/>
            </a:pPr>
            <a:endParaRPr lang="en-US" dirty="0"/>
          </a:p>
        </p:txBody>
      </p:sp>
    </p:spTree>
    <p:extLst>
      <p:ext uri="{BB962C8B-B14F-4D97-AF65-F5344CB8AC3E}">
        <p14:creationId xmlns:p14="http://schemas.microsoft.com/office/powerpoint/2010/main" val="2976730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0D71-F66C-488B-A8D9-6813D010EDE0}"/>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Webpage</a:t>
            </a:r>
          </a:p>
        </p:txBody>
      </p:sp>
      <p:pic>
        <p:nvPicPr>
          <p:cNvPr id="4" name="Content Placeholder 3">
            <a:extLst>
              <a:ext uri="{FF2B5EF4-FFF2-40B4-BE49-F238E27FC236}">
                <a16:creationId xmlns:a16="http://schemas.microsoft.com/office/drawing/2014/main" id="{E5B13F31-621B-4891-A065-2B2B5A4562B7}"/>
              </a:ext>
            </a:extLst>
          </p:cNvPr>
          <p:cNvPicPr>
            <a:picLocks noGrp="1" noChangeAspect="1"/>
          </p:cNvPicPr>
          <p:nvPr>
            <p:ph idx="1"/>
          </p:nvPr>
        </p:nvPicPr>
        <p:blipFill>
          <a:blip r:embed="rId2"/>
          <a:stretch>
            <a:fillRect/>
          </a:stretch>
        </p:blipFill>
        <p:spPr>
          <a:xfrm>
            <a:off x="1675436" y="1825625"/>
            <a:ext cx="8841127" cy="4351338"/>
          </a:xfrm>
          <a:prstGeom prst="rect">
            <a:avLst/>
          </a:prstGeom>
          <a:ln>
            <a:solidFill>
              <a:schemeClr val="accent1"/>
            </a:solidFill>
          </a:ln>
        </p:spPr>
      </p:pic>
    </p:spTree>
    <p:extLst>
      <p:ext uri="{BB962C8B-B14F-4D97-AF65-F5344CB8AC3E}">
        <p14:creationId xmlns:p14="http://schemas.microsoft.com/office/powerpoint/2010/main" val="603732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B2CD-F35D-4563-AFC1-D2D900D840D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Cloud Deployment</a:t>
            </a:r>
          </a:p>
        </p:txBody>
      </p:sp>
      <p:sp>
        <p:nvSpPr>
          <p:cNvPr id="3" name="Content Placeholder 2">
            <a:extLst>
              <a:ext uri="{FF2B5EF4-FFF2-40B4-BE49-F238E27FC236}">
                <a16:creationId xmlns:a16="http://schemas.microsoft.com/office/drawing/2014/main" id="{0D6AE594-AA05-4A56-9325-BE285F2C57C9}"/>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We have deployed the Webpage created using Flask in Amazon web services(AWS)</a:t>
            </a:r>
          </a:p>
          <a:p>
            <a:r>
              <a:rPr lang="en-US" sz="2400" dirty="0">
                <a:latin typeface="Times New Roman" panose="02020603050405020304" pitchFamily="18" charset="0"/>
                <a:cs typeface="Times New Roman" panose="02020603050405020304" pitchFamily="18" charset="0"/>
              </a:rPr>
              <a:t>The webpage can be accessed by using the below </a:t>
            </a:r>
            <a:r>
              <a:rPr lang="en-US" sz="2400" dirty="0">
                <a:latin typeface="Times New Roman" panose="02020603050405020304" pitchFamily="18" charset="0"/>
                <a:cs typeface="Times New Roman" panose="02020603050405020304" pitchFamily="18" charset="0"/>
                <a:hlinkClick r:id="rId2"/>
              </a:rPr>
              <a:t>http://52.15.100.164/</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327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57B9-6B4D-4DA5-B6E1-E72483052186}"/>
              </a:ext>
            </a:extLst>
          </p:cNvPr>
          <p:cNvSpPr>
            <a:spLocks noGrp="1"/>
          </p:cNvSpPr>
          <p:nvPr>
            <p:ph type="title"/>
          </p:nvPr>
        </p:nvSpPr>
        <p:spPr/>
        <p:txBody>
          <a:bodyPr/>
          <a:lstStyle/>
          <a:p>
            <a:r>
              <a:rPr lang="en-US" dirty="0"/>
              <a:t>Trello Board and </a:t>
            </a:r>
            <a:r>
              <a:rPr lang="en-US" dirty="0" err="1"/>
              <a:t>Github</a:t>
            </a:r>
            <a:r>
              <a:rPr lang="en-US" dirty="0"/>
              <a:t>:</a:t>
            </a:r>
          </a:p>
        </p:txBody>
      </p:sp>
      <p:sp>
        <p:nvSpPr>
          <p:cNvPr id="3" name="Content Placeholder 2">
            <a:extLst>
              <a:ext uri="{FF2B5EF4-FFF2-40B4-BE49-F238E27FC236}">
                <a16:creationId xmlns:a16="http://schemas.microsoft.com/office/drawing/2014/main" id="{EF1632C3-F109-461D-B451-46C22C765D13}"/>
              </a:ext>
            </a:extLst>
          </p:cNvPr>
          <p:cNvSpPr>
            <a:spLocks noGrp="1"/>
          </p:cNvSpPr>
          <p:nvPr>
            <p:ph idx="1"/>
          </p:nvPr>
        </p:nvSpPr>
        <p:spPr/>
        <p:txBody>
          <a:bodyPr/>
          <a:lstStyle/>
          <a:p>
            <a:pPr marL="0" indent="0">
              <a:buNone/>
            </a:pPr>
            <a:r>
              <a:rPr lang="en-US" dirty="0"/>
              <a:t>Trello Board link:</a:t>
            </a:r>
          </a:p>
          <a:p>
            <a:pPr marL="0" indent="0">
              <a:buNone/>
            </a:pPr>
            <a:r>
              <a:rPr lang="en-US" dirty="0"/>
              <a:t> </a:t>
            </a:r>
            <a:r>
              <a:rPr lang="en-US" dirty="0">
                <a:hlinkClick r:id="rId2"/>
              </a:rPr>
              <a:t>https://trello.com/b/GGRdqDg3/epidemic-diseases</a:t>
            </a:r>
            <a:endParaRPr lang="en-US" dirty="0"/>
          </a:p>
          <a:p>
            <a:pPr marL="0" indent="0">
              <a:buNone/>
            </a:pPr>
            <a:endParaRPr lang="en-US" dirty="0"/>
          </a:p>
          <a:p>
            <a:pPr marL="0" indent="0">
              <a:buNone/>
            </a:pPr>
            <a:r>
              <a:rPr lang="en-US" dirty="0" err="1"/>
              <a:t>Github</a:t>
            </a:r>
            <a:r>
              <a:rPr lang="en-US" dirty="0"/>
              <a:t> Board link:</a:t>
            </a:r>
          </a:p>
          <a:p>
            <a:pPr marL="0" indent="0">
              <a:buNone/>
            </a:pPr>
            <a:endParaRPr lang="en-US" dirty="0"/>
          </a:p>
          <a:p>
            <a:pPr marL="0" indent="0">
              <a:buNone/>
            </a:pPr>
            <a:r>
              <a:rPr lang="en-US" dirty="0">
                <a:hlinkClick r:id="rId3"/>
              </a:rPr>
              <a:t>https://github.com/vishnuvardhanmanne/Cloud_Computing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591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73E6-6546-44D9-9B41-439F866B687D}"/>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Implementation Environment</a:t>
            </a:r>
          </a:p>
        </p:txBody>
      </p:sp>
      <p:sp>
        <p:nvSpPr>
          <p:cNvPr id="3" name="Content Placeholder 2">
            <a:extLst>
              <a:ext uri="{FF2B5EF4-FFF2-40B4-BE49-F238E27FC236}">
                <a16:creationId xmlns:a16="http://schemas.microsoft.com/office/drawing/2014/main" id="{D1C3B981-245B-4B69-AC23-AA5600788AAA}"/>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Google </a:t>
            </a:r>
            <a:r>
              <a:rPr lang="en-US" sz="2400" dirty="0" err="1">
                <a:latin typeface="Times New Roman" panose="02020603050405020304" pitchFamily="18" charset="0"/>
                <a:cs typeface="Times New Roman" panose="02020603050405020304" pitchFamily="18" charset="0"/>
              </a:rPr>
              <a:t>Colab</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Pycharm</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Flask</a:t>
            </a:r>
          </a:p>
          <a:p>
            <a:r>
              <a:rPr lang="en-US" sz="2400" dirty="0">
                <a:latin typeface="Times New Roman" panose="02020603050405020304" pitchFamily="18" charset="0"/>
                <a:cs typeface="Times New Roman" panose="02020603050405020304" pitchFamily="18" charset="0"/>
              </a:rPr>
              <a:t>Python Language</a:t>
            </a:r>
          </a:p>
          <a:p>
            <a:r>
              <a:rPr lang="en-US" sz="2400" dirty="0">
                <a:latin typeface="Times New Roman" panose="02020603050405020304" pitchFamily="18" charset="0"/>
                <a:cs typeface="Times New Roman" panose="02020603050405020304" pitchFamily="18" charset="0"/>
              </a:rPr>
              <a:t>HTML, CSS</a:t>
            </a:r>
          </a:p>
          <a:p>
            <a:r>
              <a:rPr lang="en-US" sz="2400" dirty="0">
                <a:latin typeface="Times New Roman" panose="02020603050405020304" pitchFamily="18" charset="0"/>
                <a:cs typeface="Times New Roman" panose="02020603050405020304" pitchFamily="18" charset="0"/>
              </a:rPr>
              <a:t>Java Script</a:t>
            </a:r>
          </a:p>
          <a:p>
            <a:r>
              <a:rPr lang="en-US" sz="2400" dirty="0">
                <a:latin typeface="Times New Roman" panose="02020603050405020304" pitchFamily="18" charset="0"/>
                <a:cs typeface="Times New Roman" panose="02020603050405020304" pitchFamily="18" charset="0"/>
              </a:rPr>
              <a:t>Amazon Web Services(AWS)</a:t>
            </a:r>
          </a:p>
          <a:p>
            <a:pPr marL="0" indent="0">
              <a:buNone/>
            </a:pPr>
            <a:endParaRPr lang="en-US" dirty="0"/>
          </a:p>
        </p:txBody>
      </p:sp>
    </p:spTree>
    <p:extLst>
      <p:ext uri="{BB962C8B-B14F-4D97-AF65-F5344CB8AC3E}">
        <p14:creationId xmlns:p14="http://schemas.microsoft.com/office/powerpoint/2010/main" val="3717501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EA97-4114-4EF9-A441-943DCE213203}"/>
              </a:ext>
            </a:extLst>
          </p:cNvPr>
          <p:cNvSpPr>
            <a:spLocks noGrp="1"/>
          </p:cNvSpPr>
          <p:nvPr>
            <p:ph type="title"/>
          </p:nvPr>
        </p:nvSpPr>
        <p:spPr/>
        <p:txBody>
          <a:bodyPr/>
          <a:lstStyle/>
          <a:p>
            <a:r>
              <a:rPr lang="en-US" b="1" dirty="0"/>
              <a:t>References</a:t>
            </a:r>
            <a:r>
              <a:rPr lang="en-US" dirty="0"/>
              <a:t>:</a:t>
            </a:r>
          </a:p>
        </p:txBody>
      </p:sp>
      <p:sp>
        <p:nvSpPr>
          <p:cNvPr id="3" name="Content Placeholder 2">
            <a:extLst>
              <a:ext uri="{FF2B5EF4-FFF2-40B4-BE49-F238E27FC236}">
                <a16:creationId xmlns:a16="http://schemas.microsoft.com/office/drawing/2014/main" id="{DD9488F3-EC6C-41EF-A6FD-1ED5397D0051}"/>
              </a:ext>
            </a:extLst>
          </p:cNvPr>
          <p:cNvSpPr>
            <a:spLocks noGrp="1"/>
          </p:cNvSpPr>
          <p:nvPr>
            <p:ph idx="1"/>
          </p:nvPr>
        </p:nvSpPr>
        <p:spPr/>
        <p:txBody>
          <a:bodyPr/>
          <a:lstStyle/>
          <a:p>
            <a:r>
              <a:rPr lang="en-US" dirty="0">
                <a:hlinkClick r:id="rId2"/>
              </a:rPr>
              <a:t>www.Kaggle.com</a:t>
            </a:r>
            <a:endParaRPr lang="en-US" dirty="0"/>
          </a:p>
          <a:p>
            <a:r>
              <a:rPr lang="en-US" u="sng" dirty="0">
                <a:solidFill>
                  <a:schemeClr val="accent5">
                    <a:lumMod val="75000"/>
                  </a:schemeClr>
                </a:solidFill>
              </a:rPr>
              <a:t>www.Wikipedia.com/H1N1</a:t>
            </a:r>
          </a:p>
          <a:p>
            <a:endParaRPr lang="en-US" dirty="0"/>
          </a:p>
        </p:txBody>
      </p:sp>
    </p:spTree>
    <p:extLst>
      <p:ext uri="{BB962C8B-B14F-4D97-AF65-F5344CB8AC3E}">
        <p14:creationId xmlns:p14="http://schemas.microsoft.com/office/powerpoint/2010/main" val="3231110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32040-1939-4978-A99E-14D816FB6F37}"/>
              </a:ext>
            </a:extLst>
          </p:cNvPr>
          <p:cNvSpPr>
            <a:spLocks noGrp="1"/>
          </p:cNvSpPr>
          <p:nvPr>
            <p:ph idx="1"/>
          </p:nvPr>
        </p:nvSpPr>
        <p:spPr/>
        <p:txBody>
          <a:bodyPr>
            <a:normAutofit/>
          </a:bodyPr>
          <a:lstStyle/>
          <a:p>
            <a:pPr marL="0" indent="0">
              <a:buNone/>
            </a:pPr>
            <a:r>
              <a:rPr lang="en-US" sz="5400" dirty="0"/>
              <a:t>                     </a:t>
            </a:r>
          </a:p>
          <a:p>
            <a:pPr marL="0" indent="0">
              <a:buNone/>
            </a:pPr>
            <a:r>
              <a:rPr lang="en-US" sz="8000" dirty="0"/>
              <a:t>         </a:t>
            </a:r>
            <a:r>
              <a:rPr lang="en-US" sz="8000" b="1" dirty="0"/>
              <a:t>THANK YOU</a:t>
            </a:r>
          </a:p>
        </p:txBody>
      </p:sp>
    </p:spTree>
    <p:extLst>
      <p:ext uri="{BB962C8B-B14F-4D97-AF65-F5344CB8AC3E}">
        <p14:creationId xmlns:p14="http://schemas.microsoft.com/office/powerpoint/2010/main" val="2828866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4DB6-DED4-4283-A2AA-3AAEE337FDA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System Architecture</a:t>
            </a:r>
          </a:p>
        </p:txBody>
      </p:sp>
      <p:sp>
        <p:nvSpPr>
          <p:cNvPr id="3" name="Content Placeholder 2">
            <a:extLst>
              <a:ext uri="{FF2B5EF4-FFF2-40B4-BE49-F238E27FC236}">
                <a16:creationId xmlns:a16="http://schemas.microsoft.com/office/drawing/2014/main" id="{D6117A5A-4DD8-40DC-B2E7-0C629D7428CB}"/>
              </a:ext>
            </a:extLst>
          </p:cNvPr>
          <p:cNvSpPr>
            <a:spLocks noGrp="1"/>
          </p:cNvSpPr>
          <p:nvPr>
            <p:ph idx="1"/>
          </p:nvPr>
        </p:nvSpPr>
        <p:spPr/>
        <p:txBody>
          <a:bodyPr/>
          <a:lstStyle/>
          <a:p>
            <a:endParaRPr lang="en-US" dirty="0"/>
          </a:p>
        </p:txBody>
      </p:sp>
      <p:sp>
        <p:nvSpPr>
          <p:cNvPr id="4" name="Oval 3">
            <a:extLst>
              <a:ext uri="{FF2B5EF4-FFF2-40B4-BE49-F238E27FC236}">
                <a16:creationId xmlns:a16="http://schemas.microsoft.com/office/drawing/2014/main" id="{B5F0C3C2-E005-4EA2-AB03-3932B71D2913}"/>
              </a:ext>
            </a:extLst>
          </p:cNvPr>
          <p:cNvSpPr/>
          <p:nvPr/>
        </p:nvSpPr>
        <p:spPr>
          <a:xfrm>
            <a:off x="5035574" y="2054609"/>
            <a:ext cx="1584055" cy="857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69C275B-A3F2-47C3-971F-3B929CC1F3E4}"/>
              </a:ext>
            </a:extLst>
          </p:cNvPr>
          <p:cNvSpPr txBox="1"/>
          <p:nvPr/>
        </p:nvSpPr>
        <p:spPr>
          <a:xfrm>
            <a:off x="5228492" y="2235200"/>
            <a:ext cx="1856153" cy="369332"/>
          </a:xfrm>
          <a:prstGeom prst="rect">
            <a:avLst/>
          </a:prstGeom>
          <a:noFill/>
        </p:spPr>
        <p:txBody>
          <a:bodyPr wrap="square" rtlCol="0">
            <a:spAutoFit/>
          </a:bodyPr>
          <a:lstStyle/>
          <a:p>
            <a:r>
              <a:rPr lang="en-US" dirty="0"/>
              <a:t>   Datasets</a:t>
            </a:r>
          </a:p>
        </p:txBody>
      </p:sp>
      <p:sp>
        <p:nvSpPr>
          <p:cNvPr id="6" name="Rectangle 5">
            <a:extLst>
              <a:ext uri="{FF2B5EF4-FFF2-40B4-BE49-F238E27FC236}">
                <a16:creationId xmlns:a16="http://schemas.microsoft.com/office/drawing/2014/main" id="{00831D08-FDCB-4513-A939-126395315481}"/>
              </a:ext>
            </a:extLst>
          </p:cNvPr>
          <p:cNvSpPr/>
          <p:nvPr/>
        </p:nvSpPr>
        <p:spPr>
          <a:xfrm>
            <a:off x="4556368" y="3092098"/>
            <a:ext cx="2547814" cy="80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2E9739-A74C-4469-9298-F258DB96D8EF}"/>
              </a:ext>
            </a:extLst>
          </p:cNvPr>
          <p:cNvSpPr txBox="1"/>
          <p:nvPr/>
        </p:nvSpPr>
        <p:spPr>
          <a:xfrm>
            <a:off x="4536830" y="3203153"/>
            <a:ext cx="3118339" cy="646331"/>
          </a:xfrm>
          <a:prstGeom prst="rect">
            <a:avLst/>
          </a:prstGeom>
          <a:noFill/>
        </p:spPr>
        <p:txBody>
          <a:bodyPr wrap="square" rtlCol="0">
            <a:spAutoFit/>
          </a:bodyPr>
          <a:lstStyle/>
          <a:p>
            <a:r>
              <a:rPr lang="en-US" dirty="0"/>
              <a:t>        Python Code</a:t>
            </a:r>
          </a:p>
          <a:p>
            <a:r>
              <a:rPr lang="en-US" dirty="0"/>
              <a:t>(Analysis &amp; Visualization</a:t>
            </a:r>
          </a:p>
        </p:txBody>
      </p:sp>
      <p:sp>
        <p:nvSpPr>
          <p:cNvPr id="8" name="Rectangle 7">
            <a:extLst>
              <a:ext uri="{FF2B5EF4-FFF2-40B4-BE49-F238E27FC236}">
                <a16:creationId xmlns:a16="http://schemas.microsoft.com/office/drawing/2014/main" id="{F1317B7A-DEF4-48D4-933E-97B15ED34E90}"/>
              </a:ext>
            </a:extLst>
          </p:cNvPr>
          <p:cNvSpPr/>
          <p:nvPr/>
        </p:nvSpPr>
        <p:spPr>
          <a:xfrm>
            <a:off x="4536830" y="4125308"/>
            <a:ext cx="2547815" cy="80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AF902E-8D8A-46B4-A1F1-333E7ADB2132}"/>
              </a:ext>
            </a:extLst>
          </p:cNvPr>
          <p:cNvSpPr txBox="1"/>
          <p:nvPr/>
        </p:nvSpPr>
        <p:spPr>
          <a:xfrm>
            <a:off x="4353168" y="4005775"/>
            <a:ext cx="4282831" cy="923330"/>
          </a:xfrm>
          <a:prstGeom prst="rect">
            <a:avLst/>
          </a:prstGeom>
          <a:noFill/>
        </p:spPr>
        <p:txBody>
          <a:bodyPr wrap="square" rtlCol="0">
            <a:spAutoFit/>
          </a:bodyPr>
          <a:lstStyle/>
          <a:p>
            <a:r>
              <a:rPr lang="en-US" dirty="0"/>
              <a:t>      </a:t>
            </a:r>
          </a:p>
          <a:p>
            <a:r>
              <a:rPr lang="en-US" dirty="0"/>
              <a:t>                   Flask</a:t>
            </a:r>
          </a:p>
          <a:p>
            <a:r>
              <a:rPr lang="en-US" dirty="0"/>
              <a:t>      (To create a Web Page)</a:t>
            </a:r>
          </a:p>
        </p:txBody>
      </p:sp>
      <p:sp>
        <p:nvSpPr>
          <p:cNvPr id="10" name="Rectangle 9">
            <a:extLst>
              <a:ext uri="{FF2B5EF4-FFF2-40B4-BE49-F238E27FC236}">
                <a16:creationId xmlns:a16="http://schemas.microsoft.com/office/drawing/2014/main" id="{90A9E0BE-70C4-4574-B824-73DF66E00BBD}"/>
              </a:ext>
            </a:extLst>
          </p:cNvPr>
          <p:cNvSpPr/>
          <p:nvPr/>
        </p:nvSpPr>
        <p:spPr>
          <a:xfrm>
            <a:off x="4536829" y="5162367"/>
            <a:ext cx="2547816" cy="803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819A7E-EAAE-44E7-95D3-7E7C868CF67E}"/>
              </a:ext>
            </a:extLst>
          </p:cNvPr>
          <p:cNvSpPr txBox="1"/>
          <p:nvPr/>
        </p:nvSpPr>
        <p:spPr>
          <a:xfrm>
            <a:off x="4478215" y="5201587"/>
            <a:ext cx="3243384" cy="646331"/>
          </a:xfrm>
          <a:prstGeom prst="rect">
            <a:avLst/>
          </a:prstGeom>
          <a:noFill/>
        </p:spPr>
        <p:txBody>
          <a:bodyPr wrap="square" rtlCol="0">
            <a:spAutoFit/>
          </a:bodyPr>
          <a:lstStyle/>
          <a:p>
            <a:r>
              <a:rPr lang="en-US" dirty="0"/>
              <a:t>Amazon web services</a:t>
            </a:r>
          </a:p>
          <a:p>
            <a:r>
              <a:rPr lang="en-US" dirty="0"/>
              <a:t>(Deployment of Web page)</a:t>
            </a:r>
          </a:p>
        </p:txBody>
      </p:sp>
      <p:cxnSp>
        <p:nvCxnSpPr>
          <p:cNvPr id="13" name="Straight Arrow Connector 12">
            <a:extLst>
              <a:ext uri="{FF2B5EF4-FFF2-40B4-BE49-F238E27FC236}">
                <a16:creationId xmlns:a16="http://schemas.microsoft.com/office/drawing/2014/main" id="{A40E28EB-769E-45B1-9C91-18800ACB8721}"/>
              </a:ext>
            </a:extLst>
          </p:cNvPr>
          <p:cNvCxnSpPr>
            <a:stCxn id="4" idx="4"/>
            <a:endCxn id="6" idx="0"/>
          </p:cNvCxnSpPr>
          <p:nvPr/>
        </p:nvCxnSpPr>
        <p:spPr>
          <a:xfrm>
            <a:off x="5827602" y="2911738"/>
            <a:ext cx="2673" cy="18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B2FFE76-51BB-4B17-9CC1-698C768C11CF}"/>
              </a:ext>
            </a:extLst>
          </p:cNvPr>
          <p:cNvCxnSpPr>
            <a:stCxn id="6" idx="2"/>
          </p:cNvCxnSpPr>
          <p:nvPr/>
        </p:nvCxnSpPr>
        <p:spPr>
          <a:xfrm flipH="1">
            <a:off x="5827601" y="3895894"/>
            <a:ext cx="2674" cy="229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280B1E-2D9B-4C72-BDB6-DFBF2B20F32A}"/>
              </a:ext>
            </a:extLst>
          </p:cNvPr>
          <p:cNvCxnSpPr>
            <a:stCxn id="8" idx="2"/>
          </p:cNvCxnSpPr>
          <p:nvPr/>
        </p:nvCxnSpPr>
        <p:spPr>
          <a:xfrm flipH="1">
            <a:off x="5810737" y="4929105"/>
            <a:ext cx="1" cy="233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770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ake, decorated, sitting, close&#10;&#10;Description automatically generated">
            <a:extLst>
              <a:ext uri="{FF2B5EF4-FFF2-40B4-BE49-F238E27FC236}">
                <a16:creationId xmlns:a16="http://schemas.microsoft.com/office/drawing/2014/main" id="{58387C7A-B6FD-46E7-9118-BABD51CA1B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93" t="9091" r="3899"/>
          <a:stretch/>
        </p:blipFill>
        <p:spPr>
          <a:xfrm>
            <a:off x="20" y="10"/>
            <a:ext cx="12191981" cy="6857990"/>
          </a:xfrm>
          <a:prstGeom prst="rect">
            <a:avLst/>
          </a:prstGeom>
        </p:spPr>
      </p:pic>
      <p:sp>
        <p:nvSpPr>
          <p:cNvPr id="32" name="Rectangle 3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4E268-7D47-403B-A1F8-FB8C1C3E4FE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dirty="0"/>
              <a:t>COVID_19 Analysis</a:t>
            </a:r>
          </a:p>
        </p:txBody>
      </p:sp>
      <p:sp>
        <p:nvSpPr>
          <p:cNvPr id="34" name="Rectangle: Rounded Corners 3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01347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4C7F-013A-4463-A220-52936C37A96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COVID_19 Analysis</a:t>
            </a:r>
          </a:p>
        </p:txBody>
      </p:sp>
      <p:sp>
        <p:nvSpPr>
          <p:cNvPr id="3" name="Content Placeholder 2">
            <a:extLst>
              <a:ext uri="{FF2B5EF4-FFF2-40B4-BE49-F238E27FC236}">
                <a16:creationId xmlns:a16="http://schemas.microsoft.com/office/drawing/2014/main" id="{5351B0B4-211E-44BE-969E-B8B58CA75970}"/>
              </a:ext>
            </a:extLst>
          </p:cNvPr>
          <p:cNvSpPr>
            <a:spLocks noGrp="1"/>
          </p:cNvSpPr>
          <p:nvPr>
            <p:ph idx="1"/>
          </p:nvPr>
        </p:nvSpPr>
        <p:spPr>
          <a:xfrm>
            <a:off x="838199" y="1825625"/>
            <a:ext cx="10977979" cy="4351338"/>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The 2019 novel corona virus is a new human corona virus which is spreading with epidemic features in China and other Asian countries; cases have also been reported worldwide.</a:t>
            </a:r>
          </a:p>
          <a:p>
            <a:pPr algn="just"/>
            <a:r>
              <a:rPr lang="en-US" sz="2400" dirty="0">
                <a:latin typeface="Times New Roman" panose="02020603050405020304" pitchFamily="18" charset="0"/>
                <a:cs typeface="Times New Roman" panose="02020603050405020304" pitchFamily="18" charset="0"/>
              </a:rPr>
              <a:t>Covid_19 is associated with respiratory illness that may lead to severe pneumonia and acute respiratory distress syndrome(ARDS).</a:t>
            </a:r>
          </a:p>
          <a:p>
            <a:pPr algn="just"/>
            <a:r>
              <a:rPr lang="en-US" sz="2400" dirty="0">
                <a:latin typeface="Times New Roman" panose="02020603050405020304" pitchFamily="18" charset="0"/>
                <a:cs typeface="Times New Roman" panose="02020603050405020304" pitchFamily="18" charset="0"/>
              </a:rPr>
              <a:t>The Covid_19 dataset is obtained from Kaggle and the source dataset keeps on updating for every 12 hours.</a:t>
            </a:r>
          </a:p>
          <a:p>
            <a:pPr algn="just"/>
            <a:r>
              <a:rPr lang="en-US" sz="2400" dirty="0">
                <a:latin typeface="Times New Roman" panose="02020603050405020304" pitchFamily="18" charset="0"/>
                <a:cs typeface="Times New Roman" panose="02020603050405020304" pitchFamily="18" charset="0"/>
              </a:rPr>
              <a:t>The fields in the covid_19 dataset are:[‘Observation Date’, ‘Province’, ‘Country’, ‘Last Update’, ‘Confirmed’, ‘Deaths’, ‘Recovered’].</a:t>
            </a:r>
          </a:p>
          <a:p>
            <a:pPr algn="just"/>
            <a:r>
              <a:rPr lang="en-US" sz="2400" dirty="0">
                <a:latin typeface="Times New Roman" panose="02020603050405020304" pitchFamily="18" charset="0"/>
                <a:cs typeface="Times New Roman" panose="02020603050405020304" pitchFamily="18" charset="0"/>
              </a:rPr>
              <a:t>After obtaining the dataset we have cleaned the dataset to remove the null values and sorted the data based on Date, Country and Province.</a:t>
            </a:r>
          </a:p>
          <a:p>
            <a:pPr marL="0" indent="0">
              <a:buNone/>
            </a:pPr>
            <a:r>
              <a:rPr lang="en-US" dirty="0"/>
              <a:t>  </a:t>
            </a:r>
          </a:p>
        </p:txBody>
      </p:sp>
    </p:spTree>
    <p:extLst>
      <p:ext uri="{BB962C8B-B14F-4D97-AF65-F5344CB8AC3E}">
        <p14:creationId xmlns:p14="http://schemas.microsoft.com/office/powerpoint/2010/main" val="315880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3EF47-E642-40A0-9DF9-C10B1426A06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Getting the basic Information till Date</a:t>
            </a:r>
            <a:endParaRPr lang="en-US" sz="3200" dirty="0"/>
          </a:p>
        </p:txBody>
      </p:sp>
      <p:pic>
        <p:nvPicPr>
          <p:cNvPr id="4" name="Content Placeholder 3">
            <a:extLst>
              <a:ext uri="{FF2B5EF4-FFF2-40B4-BE49-F238E27FC236}">
                <a16:creationId xmlns:a16="http://schemas.microsoft.com/office/drawing/2014/main" id="{D1B15A45-C9E7-4B81-B167-7CEF4508E2AF}"/>
              </a:ext>
            </a:extLst>
          </p:cNvPr>
          <p:cNvPicPr>
            <a:picLocks noGrp="1" noChangeAspect="1"/>
          </p:cNvPicPr>
          <p:nvPr>
            <p:ph idx="1"/>
          </p:nvPr>
        </p:nvPicPr>
        <p:blipFill>
          <a:blip r:embed="rId2"/>
          <a:stretch>
            <a:fillRect/>
          </a:stretch>
        </p:blipFill>
        <p:spPr>
          <a:xfrm>
            <a:off x="1011267" y="1552575"/>
            <a:ext cx="8575645" cy="4129881"/>
          </a:xfrm>
          <a:prstGeom prst="rect">
            <a:avLst/>
          </a:prstGeom>
        </p:spPr>
      </p:pic>
    </p:spTree>
    <p:extLst>
      <p:ext uri="{BB962C8B-B14F-4D97-AF65-F5344CB8AC3E}">
        <p14:creationId xmlns:p14="http://schemas.microsoft.com/office/powerpoint/2010/main" val="828186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TotalTime>
  <Words>1136</Words>
  <Application>Microsoft Office PowerPoint</Application>
  <PresentationFormat>Widescreen</PresentationFormat>
  <Paragraphs>155</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Times New Roman</vt:lpstr>
      <vt:lpstr>Office Theme</vt:lpstr>
      <vt:lpstr>Data Analysis on Epidemic Diseases</vt:lpstr>
      <vt:lpstr>Table of Contents</vt:lpstr>
      <vt:lpstr>Motivation/Background</vt:lpstr>
      <vt:lpstr>Introduction</vt:lpstr>
      <vt:lpstr>Implementation Environment</vt:lpstr>
      <vt:lpstr>System Architecture</vt:lpstr>
      <vt:lpstr>COVID_19 Analysis</vt:lpstr>
      <vt:lpstr>COVID_19 Analysis</vt:lpstr>
      <vt:lpstr>Getting the basic Information till Date</vt:lpstr>
      <vt:lpstr>Active Cases Over Date</vt:lpstr>
      <vt:lpstr>Closed Cases Over Date</vt:lpstr>
      <vt:lpstr>Weekly analysis of Confirmed, Death and Recovered Cases</vt:lpstr>
      <vt:lpstr>Weekly increase in Number of Confirmed and Death Cases</vt:lpstr>
      <vt:lpstr>Countries with highest Confirmed, Death and Recovered Cases</vt:lpstr>
      <vt:lpstr>Countries with Highest and Lowest Death Rates</vt:lpstr>
      <vt:lpstr>Evolution of Cases in the world over time</vt:lpstr>
      <vt:lpstr>Evolution of Cases in USA</vt:lpstr>
      <vt:lpstr>Evolution of Cases in India</vt:lpstr>
      <vt:lpstr>Evolution of Cases in China</vt:lpstr>
      <vt:lpstr>Evolution of Cases in Italy</vt:lpstr>
      <vt:lpstr>Comparison of Confirmed cases since first case</vt:lpstr>
      <vt:lpstr>Comparison of Death cases since first case</vt:lpstr>
      <vt:lpstr>Trajectory of first 10 countries with confirmed cases</vt:lpstr>
      <vt:lpstr>Choropleth representation for Confirmed cases Worldwide </vt:lpstr>
      <vt:lpstr>Choropleth representation for Death cases Worldwide </vt:lpstr>
      <vt:lpstr>Treemap representation for Confirmed cases Worldwide </vt:lpstr>
      <vt:lpstr>Treemap representation for Confirmed cases Worldwide </vt:lpstr>
      <vt:lpstr>EBOLA Analysis</vt:lpstr>
      <vt:lpstr>Ebola Analysis</vt:lpstr>
      <vt:lpstr>Choropleth representation for Confirmed cases Worldwide </vt:lpstr>
      <vt:lpstr>Choropleth representation for Death cases Worldwide </vt:lpstr>
      <vt:lpstr>Treemap representation for Confirmed cases Worldwide </vt:lpstr>
      <vt:lpstr>Treemap representation for Confirmed cases Worldwide </vt:lpstr>
      <vt:lpstr>SARS Analysis</vt:lpstr>
      <vt:lpstr>SARS Analysis</vt:lpstr>
      <vt:lpstr>Choropleth representation for Confirmed cases Worldwide </vt:lpstr>
      <vt:lpstr>Choropleth representation for Death cases Worldwide </vt:lpstr>
      <vt:lpstr>Treemap representation for Confirmed cases Worldwide </vt:lpstr>
      <vt:lpstr>Treemap representation for Confirmed cases Worldwide </vt:lpstr>
      <vt:lpstr>H1N1 Analysis</vt:lpstr>
      <vt:lpstr>Treemap representation for Confirmed cases and Death cases </vt:lpstr>
      <vt:lpstr>Comparison of different epidemics</vt:lpstr>
      <vt:lpstr>PowerPoint Presentation</vt:lpstr>
      <vt:lpstr>PowerPoint Presentation</vt:lpstr>
      <vt:lpstr>PowerPoint Presentation</vt:lpstr>
      <vt:lpstr>Problem Tackled/ Data Analyzed</vt:lpstr>
      <vt:lpstr>Webpage</vt:lpstr>
      <vt:lpstr>Cloud Deployment</vt:lpstr>
      <vt:lpstr>Trello Board and Github:</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Epidemic Diseases</dc:title>
  <dc:creator>vishnu vardhan reddy manne</dc:creator>
  <cp:lastModifiedBy>vishnu vardhan reddy manne</cp:lastModifiedBy>
  <cp:revision>16</cp:revision>
  <dcterms:created xsi:type="dcterms:W3CDTF">2020-05-05T00:51:58Z</dcterms:created>
  <dcterms:modified xsi:type="dcterms:W3CDTF">2020-05-05T04:09:35Z</dcterms:modified>
</cp:coreProperties>
</file>